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BC_53D9099F.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5" r:id="rId2"/>
    <p:sldId id="449" r:id="rId3"/>
    <p:sldId id="450" r:id="rId4"/>
    <p:sldId id="442" r:id="rId5"/>
    <p:sldId id="443" r:id="rId6"/>
    <p:sldId id="444" r:id="rId7"/>
    <p:sldId id="452" r:id="rId8"/>
    <p:sldId id="446" r:id="rId9"/>
  </p:sldIdLst>
  <p:sldSz cx="12192000" cy="6858000"/>
  <p:notesSz cx="6858000" cy="9144000"/>
  <p:defaultTextStyle>
    <a:defPPr>
      <a:defRPr lang="en-001"/>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409702-E5F7-8862-D93B-1075B020EAF2}" name="Schwing, Alexander Gerhard" initials="AS" userId="S::aschwing@illinois.edu::27ba5bb4-bdf3-438e-9633-eab337048d1c" providerId="AD"/>
  <p188:author id="{F6FE5E24-AF16-40AE-F9F8-9F3FD145859E}" name="Yan, Kai" initials="KY" userId="S::kaiyan3@illinois.edu::18f541a7-d2af-4a90-a233-f0e5ffdba5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5" autoAdjust="0"/>
    <p:restoredTop sz="82585" autoAdjust="0"/>
  </p:normalViewPr>
  <p:slideViewPr>
    <p:cSldViewPr snapToGrid="0">
      <p:cViewPr varScale="1">
        <p:scale>
          <a:sx n="106" d="100"/>
          <a:sy n="106" d="100"/>
        </p:scale>
        <p:origin x="184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omments/modernComment_1BC_53D9099F.xml><?xml version="1.0" encoding="utf-8"?>
<p188:cmLst xmlns:a="http://schemas.openxmlformats.org/drawingml/2006/main" xmlns:r="http://schemas.openxmlformats.org/officeDocument/2006/relationships" xmlns:p188="http://schemas.microsoft.com/office/powerpoint/2018/8/main">
  <p188:cm id="{B06FD73F-2744-4C4F-B41D-23433F80D91C}" authorId="{20409702-E5F7-8862-D93B-1075B020EAF2}" created="2024-11-12T00:59:54.296">
    <ac:deMkLst xmlns:ac="http://schemas.microsoft.com/office/drawing/2013/main/command">
      <pc:docMk xmlns:pc="http://schemas.microsoft.com/office/powerpoint/2013/main/command"/>
      <pc:sldMk xmlns:pc="http://schemas.microsoft.com/office/powerpoint/2013/main/command" cId="1406732703" sldId="444"/>
      <ac:picMk id="3" creationId="{347CD440-260A-93E1-2C06-59DFC2230279}"/>
    </ac:deMkLst>
    <p188:replyLst>
      <p188:reply id="{9D612E1C-D670-424E-AB83-761DA9F2D692}" authorId="{F6FE5E24-AF16-40AE-F9F8-9F3FD145859E}" created="2024-11-12T01:46:11.885">
        <p188:txBody>
          <a:bodyPr/>
          <a:lstStyle/>
          <a:p>
            <a:r>
              <a:rPr lang="zh-CN" altLang="en-US"/>
              <a:t>Addressed
</a:t>
            </a:r>
          </a:p>
        </p188:txBody>
      </p188:reply>
    </p188:replyLst>
    <p188:txBody>
      <a:bodyPr/>
      <a:lstStyle/>
      <a:p>
        <a:r>
          <a:rPr lang="en-US"/>
          <a:t>Can you keep the y-axis scale between this figure and the one it changes to identical; otherwise it’s difficult to see the difference?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001"/>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8A7A2-6DB4-F148-8567-164CFF0C6A48}" type="datetimeFigureOut">
              <a:rPr lang="en-001" smtClean="0"/>
              <a:t>11/11/2024</a:t>
            </a:fld>
            <a:endParaRPr lang="en-001"/>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001"/>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001"/>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3C23F-92DD-0440-865C-9BE00E591A96}" type="slidenum">
              <a:rPr lang="en-001" smtClean="0"/>
              <a:t>‹#›</a:t>
            </a:fld>
            <a:endParaRPr lang="en-001"/>
          </a:p>
        </p:txBody>
      </p:sp>
    </p:spTree>
    <p:extLst>
      <p:ext uri="{BB962C8B-B14F-4D97-AF65-F5344CB8AC3E}">
        <p14:creationId xmlns:p14="http://schemas.microsoft.com/office/powerpoint/2010/main" val="112963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fb69286e75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Hi I’m Kai Yan, and I will tell you about our spotlight paper “</a:t>
            </a:r>
            <a:r>
              <a:rPr lang="en-US" altLang="zh-CN" sz="1200" b="1" dirty="0">
                <a:solidFill>
                  <a:schemeClr val="lt1"/>
                </a:solidFill>
                <a:latin typeface="Arial" panose="020B0604020202020204" pitchFamily="34" charset="0"/>
                <a:cs typeface="Arial" panose="020B0604020202020204" pitchFamily="34" charset="0"/>
              </a:rPr>
              <a:t>Reinforcement</a:t>
            </a:r>
            <a:r>
              <a:rPr lang="zh-CN" altLang="en-US" sz="1200" b="1" dirty="0">
                <a:solidFill>
                  <a:schemeClr val="lt1"/>
                </a:solidFill>
                <a:latin typeface="Arial" panose="020B0604020202020204" pitchFamily="34" charset="0"/>
                <a:cs typeface="Arial" panose="020B0604020202020204" pitchFamily="34" charset="0"/>
              </a:rPr>
              <a:t> </a:t>
            </a:r>
            <a:r>
              <a:rPr lang="en-US" altLang="zh-CN" sz="1200" b="1" dirty="0">
                <a:solidFill>
                  <a:schemeClr val="lt1"/>
                </a:solidFill>
                <a:latin typeface="Arial" panose="020B0604020202020204" pitchFamily="34" charset="0"/>
                <a:cs typeface="Arial" panose="020B0604020202020204" pitchFamily="34" charset="0"/>
              </a:rPr>
              <a:t>Learning</a:t>
            </a:r>
            <a:r>
              <a:rPr lang="zh-CN" altLang="en-US" sz="1200" b="1" dirty="0">
                <a:solidFill>
                  <a:schemeClr val="lt1"/>
                </a:solidFill>
                <a:latin typeface="Arial" panose="020B0604020202020204" pitchFamily="34" charset="0"/>
                <a:cs typeface="Arial" panose="020B0604020202020204" pitchFamily="34" charset="0"/>
              </a:rPr>
              <a:t> </a:t>
            </a:r>
            <a:r>
              <a:rPr lang="en-US" altLang="zh-CN" sz="1200" b="1" dirty="0">
                <a:solidFill>
                  <a:schemeClr val="lt1"/>
                </a:solidFill>
                <a:latin typeface="Arial" panose="020B0604020202020204" pitchFamily="34" charset="0"/>
                <a:cs typeface="Arial" panose="020B0604020202020204" pitchFamily="34" charset="0"/>
              </a:rPr>
              <a:t>Gradients</a:t>
            </a:r>
            <a:r>
              <a:rPr lang="zh-CN" altLang="en-US" sz="1200" b="1" dirty="0">
                <a:solidFill>
                  <a:schemeClr val="lt1"/>
                </a:solidFill>
                <a:latin typeface="Arial" panose="020B0604020202020204" pitchFamily="34" charset="0"/>
                <a:cs typeface="Arial" panose="020B0604020202020204" pitchFamily="34" charset="0"/>
              </a:rPr>
              <a:t> </a:t>
            </a:r>
            <a:r>
              <a:rPr lang="en-US" altLang="zh-CN" sz="1200" b="1" dirty="0">
                <a:solidFill>
                  <a:schemeClr val="lt1"/>
                </a:solidFill>
                <a:latin typeface="Arial" panose="020B0604020202020204" pitchFamily="34" charset="0"/>
                <a:cs typeface="Arial" panose="020B0604020202020204" pitchFamily="34" charset="0"/>
              </a:rPr>
              <a:t>as</a:t>
            </a:r>
            <a:r>
              <a:rPr lang="zh-CN" altLang="en-US" sz="1200" b="1" dirty="0">
                <a:solidFill>
                  <a:schemeClr val="lt1"/>
                </a:solidFill>
                <a:latin typeface="Arial" panose="020B0604020202020204" pitchFamily="34" charset="0"/>
                <a:cs typeface="Arial" panose="020B0604020202020204" pitchFamily="34" charset="0"/>
              </a:rPr>
              <a:t> </a:t>
            </a:r>
            <a:r>
              <a:rPr lang="en-US" altLang="zh-CN" sz="1200" b="1" dirty="0">
                <a:solidFill>
                  <a:schemeClr val="lt1"/>
                </a:solidFill>
                <a:latin typeface="Arial" panose="020B0604020202020204" pitchFamily="34" charset="0"/>
                <a:cs typeface="Arial" panose="020B0604020202020204" pitchFamily="34" charset="0"/>
              </a:rPr>
              <a:t>Vitamin</a:t>
            </a:r>
            <a:r>
              <a:rPr lang="zh-CN" altLang="en-US" sz="1200" b="1" dirty="0">
                <a:solidFill>
                  <a:schemeClr val="lt1"/>
                </a:solidFill>
                <a:latin typeface="Arial" panose="020B0604020202020204" pitchFamily="34" charset="0"/>
                <a:cs typeface="Arial" panose="020B0604020202020204" pitchFamily="34" charset="0"/>
              </a:rPr>
              <a:t> </a:t>
            </a:r>
            <a:r>
              <a:rPr lang="en-US" altLang="zh-CN" sz="1200" b="1" dirty="0">
                <a:solidFill>
                  <a:schemeClr val="lt1"/>
                </a:solidFill>
                <a:latin typeface="Arial" panose="020B0604020202020204" pitchFamily="34" charset="0"/>
                <a:cs typeface="Arial" panose="020B0604020202020204" pitchFamily="34" charset="0"/>
              </a:rPr>
              <a:t>for</a:t>
            </a:r>
            <a:r>
              <a:rPr lang="zh-CN" altLang="en-US" sz="1200" b="1" dirty="0">
                <a:solidFill>
                  <a:schemeClr val="lt1"/>
                </a:solidFill>
                <a:latin typeface="Arial" panose="020B0604020202020204" pitchFamily="34" charset="0"/>
                <a:cs typeface="Arial" panose="020B0604020202020204" pitchFamily="34" charset="0"/>
              </a:rPr>
              <a:t> </a:t>
            </a:r>
            <a:r>
              <a:rPr lang="en-US" altLang="zh-CN" sz="1200" b="1" dirty="0">
                <a:solidFill>
                  <a:schemeClr val="lt1"/>
                </a:solidFill>
                <a:latin typeface="Arial" panose="020B0604020202020204" pitchFamily="34" charset="0"/>
                <a:cs typeface="Arial" panose="020B0604020202020204" pitchFamily="34" charset="0"/>
              </a:rPr>
              <a:t>Online</a:t>
            </a:r>
            <a:r>
              <a:rPr lang="zh-CN" altLang="en-US" sz="1200" b="1" dirty="0">
                <a:solidFill>
                  <a:schemeClr val="lt1"/>
                </a:solidFill>
                <a:latin typeface="Arial" panose="020B0604020202020204" pitchFamily="34" charset="0"/>
                <a:cs typeface="Arial" panose="020B0604020202020204" pitchFamily="34" charset="0"/>
              </a:rPr>
              <a:t> </a:t>
            </a:r>
            <a:r>
              <a:rPr lang="en-US" altLang="zh-CN" sz="1200" b="1" dirty="0">
                <a:solidFill>
                  <a:schemeClr val="lt1"/>
                </a:solidFill>
                <a:latin typeface="Arial" panose="020B0604020202020204" pitchFamily="34" charset="0"/>
                <a:cs typeface="Arial" panose="020B0604020202020204" pitchFamily="34" charset="0"/>
              </a:rPr>
              <a:t>Finetuning</a:t>
            </a:r>
            <a:r>
              <a:rPr lang="zh-CN" altLang="en-US" sz="1200" b="1" dirty="0">
                <a:solidFill>
                  <a:schemeClr val="lt1"/>
                </a:solidFill>
                <a:latin typeface="Arial" panose="020B0604020202020204" pitchFamily="34" charset="0"/>
                <a:cs typeface="Arial" panose="020B0604020202020204" pitchFamily="34" charset="0"/>
              </a:rPr>
              <a:t> </a:t>
            </a:r>
            <a:r>
              <a:rPr lang="en-US" altLang="zh-CN" sz="1200" b="1" dirty="0">
                <a:solidFill>
                  <a:schemeClr val="lt1"/>
                </a:solidFill>
                <a:latin typeface="Arial" panose="020B0604020202020204" pitchFamily="34" charset="0"/>
                <a:cs typeface="Arial" panose="020B0604020202020204" pitchFamily="34" charset="0"/>
              </a:rPr>
              <a:t>Decision</a:t>
            </a:r>
            <a:r>
              <a:rPr lang="zh-CN" altLang="en-US" sz="1200" b="1" dirty="0">
                <a:solidFill>
                  <a:schemeClr val="lt1"/>
                </a:solidFill>
                <a:latin typeface="Arial" panose="020B0604020202020204" pitchFamily="34" charset="0"/>
                <a:cs typeface="Arial" panose="020B0604020202020204" pitchFamily="34" charset="0"/>
              </a:rPr>
              <a:t> </a:t>
            </a:r>
            <a:r>
              <a:rPr lang="en-US" altLang="zh-CN" sz="1200" b="1" dirty="0">
                <a:solidFill>
                  <a:schemeClr val="lt1"/>
                </a:solidFill>
                <a:latin typeface="Arial" panose="020B0604020202020204" pitchFamily="34" charset="0"/>
                <a:cs typeface="Arial" panose="020B0604020202020204" pitchFamily="34" charset="0"/>
              </a:rPr>
              <a:t>Transformers”.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p>
        </p:txBody>
      </p:sp>
      <p:sp>
        <p:nvSpPr>
          <p:cNvPr id="80" name="Google Shape;80;gfb69286e75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a0f5b21c0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Why are we interested in using transformers in RL? Well, advances in large language models and large vision models have demonstrated impressive improvements due to scaling, and also exciting scaling laws. </a:t>
            </a:r>
          </a:p>
          <a:p>
            <a:pPr marL="0" lvl="0" indent="0" algn="l" rtl="0">
              <a:lnSpc>
                <a:spcPct val="100000"/>
              </a:lnSpc>
              <a:spcBef>
                <a:spcPts val="0"/>
              </a:spcBef>
              <a:spcAft>
                <a:spcPts val="0"/>
              </a:spcAft>
              <a:buSzPts val="1400"/>
              <a:buNone/>
            </a:pPr>
            <a:r>
              <a:rPr lang="en-US" dirty="0"/>
              <a:t>However, in Reinforcement Learning (RL) we haven’t been able to realize these advances yet; indeed, a large portion of RL works still use multi-layer </a:t>
            </a:r>
            <a:r>
              <a:rPr lang="en-US" dirty="0" err="1"/>
              <a:t>perceptrons</a:t>
            </a:r>
            <a:r>
              <a:rPr lang="en-US" dirty="0"/>
              <a:t> with less than one million parameters, </a:t>
            </a:r>
            <a:endParaRPr dirty="0"/>
          </a:p>
        </p:txBody>
      </p:sp>
      <p:sp>
        <p:nvSpPr>
          <p:cNvPr id="637" name="Google Shape;637;gfa0f5b21c0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560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a:extLst>
            <a:ext uri="{FF2B5EF4-FFF2-40B4-BE49-F238E27FC236}">
              <a16:creationId xmlns:a16="http://schemas.microsoft.com/office/drawing/2014/main" id="{49B3E763-A975-851C-7609-161C0AFD3211}"/>
            </a:ext>
          </a:extLst>
        </p:cNvPr>
        <p:cNvGrpSpPr/>
        <p:nvPr/>
      </p:nvGrpSpPr>
      <p:grpSpPr>
        <a:xfrm>
          <a:off x="0" y="0"/>
          <a:ext cx="0" cy="0"/>
          <a:chOff x="0" y="0"/>
          <a:chExt cx="0" cy="0"/>
        </a:xfrm>
      </p:grpSpPr>
      <p:sp>
        <p:nvSpPr>
          <p:cNvPr id="636" name="Google Shape;636;gfa0f5b21c0_0_160:notes">
            <a:extLst>
              <a:ext uri="{FF2B5EF4-FFF2-40B4-BE49-F238E27FC236}">
                <a16:creationId xmlns:a16="http://schemas.microsoft.com/office/drawing/2014/main" id="{47328736-26AB-46D4-FE02-DFEF577B66E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To level the gap between RL and the other communities, decision transformers have been proposed. They introduce the sequence modeling paradigm and modern transformer architectures into RL. Different from prior RL frameworks, decision transformers process an agent trajectory as a sequence of states, actions and returns-to-go (RTGs), where RTGs means future cumulative total reward. The decision transformer is trained autoregressively to complete the actions in this sequence.</a:t>
            </a:r>
          </a:p>
          <a:p>
            <a:pPr marL="0" lvl="0" indent="0" algn="l" rtl="0">
              <a:lnSpc>
                <a:spcPct val="100000"/>
              </a:lnSpc>
              <a:spcBef>
                <a:spcPts val="0"/>
              </a:spcBef>
              <a:spcAft>
                <a:spcPts val="0"/>
              </a:spcAft>
              <a:buSzPts val="1400"/>
              <a:buNone/>
            </a:pPr>
            <a:endParaRPr lang="en-US" altLang="zh-CN" sz="1200" dirty="0">
              <a:latin typeface="Arial" panose="020B0604020202020204" pitchFamily="34" charset="0"/>
              <a:cs typeface="Arial" panose="020B0604020202020204" pitchFamily="34" charset="0"/>
              <a:sym typeface="Arial"/>
            </a:endParaRPr>
          </a:p>
          <a:p>
            <a:pPr marL="0" lvl="0" indent="0" algn="l" rtl="0">
              <a:lnSpc>
                <a:spcPct val="100000"/>
              </a:lnSpc>
              <a:spcBef>
                <a:spcPts val="0"/>
              </a:spcBef>
              <a:spcAft>
                <a:spcPts val="0"/>
              </a:spcAft>
              <a:buSzPts val="1400"/>
              <a:buNone/>
            </a:pPr>
            <a:r>
              <a:rPr lang="en-US" altLang="zh-CN" sz="1200" dirty="0">
                <a:latin typeface="Arial" panose="020B0604020202020204" pitchFamily="34" charset="0"/>
                <a:cs typeface="Arial" panose="020B0604020202020204" pitchFamily="34" charset="0"/>
                <a:sym typeface="Arial"/>
              </a:rPr>
              <a:t>However, this autoregressive paradigm is designed for offline training, which is not enough; often, the agent needs online finetuning, to interact with the environment directly and explore better choices that are not shown in offline data. Therefore, the online decision transformer was proposed; it conducts online exploration by adding an entropy term, and more importantly, by conditioning its trajectory generation on high RTGs during rollouts. The autoregressive dataset will be replenished by those conditionally generated trajectories.</a:t>
            </a:r>
          </a:p>
          <a:p>
            <a:pPr marL="0" lvl="0" indent="0" algn="l" rtl="0">
              <a:lnSpc>
                <a:spcPct val="100000"/>
              </a:lnSpc>
              <a:spcBef>
                <a:spcPts val="0"/>
              </a:spcBef>
              <a:spcAft>
                <a:spcPts val="0"/>
              </a:spcAft>
              <a:buSzPts val="1400"/>
              <a:buNone/>
            </a:pPr>
            <a:endParaRPr lang="en-US" altLang="zh-CN" sz="1200" dirty="0">
              <a:latin typeface="Arial" panose="020B0604020202020204" pitchFamily="34" charset="0"/>
              <a:cs typeface="Arial" panose="020B0604020202020204" pitchFamily="34" charset="0"/>
              <a:sym typeface="Arial"/>
            </a:endParaRPr>
          </a:p>
          <a:p>
            <a:pPr marL="0" lvl="0" indent="0" algn="l" rtl="0">
              <a:lnSpc>
                <a:spcPct val="100000"/>
              </a:lnSpc>
              <a:spcBef>
                <a:spcPts val="0"/>
              </a:spcBef>
              <a:spcAft>
                <a:spcPts val="0"/>
              </a:spcAft>
              <a:buSzPts val="1400"/>
              <a:buNone/>
            </a:pPr>
            <a:r>
              <a:rPr lang="en-US" altLang="zh-CN" sz="1200" dirty="0">
                <a:latin typeface="Arial" panose="020B0604020202020204" pitchFamily="34" charset="0"/>
                <a:cs typeface="Arial" panose="020B0604020202020204" pitchFamily="34" charset="0"/>
                <a:sym typeface="Arial"/>
              </a:rPr>
              <a:t>Surprisingly, though offline-to-online finetuning is a very important and popular topic in reinforcement learning in recent years, there is very few work that improves the online finetuning ability of ODT. To analyze and address its performance is the motivation of our work. </a:t>
            </a:r>
          </a:p>
          <a:p>
            <a:pPr marL="0" lvl="0" indent="0" algn="l" rtl="0">
              <a:lnSpc>
                <a:spcPct val="100000"/>
              </a:lnSpc>
              <a:spcBef>
                <a:spcPts val="0"/>
              </a:spcBef>
              <a:spcAft>
                <a:spcPts val="0"/>
              </a:spcAft>
              <a:buSzPts val="1400"/>
              <a:buNone/>
            </a:pPr>
            <a:endParaRPr dirty="0"/>
          </a:p>
        </p:txBody>
      </p:sp>
      <p:sp>
        <p:nvSpPr>
          <p:cNvPr id="637" name="Google Shape;637;gfa0f5b21c0_0_160:notes">
            <a:extLst>
              <a:ext uri="{FF2B5EF4-FFF2-40B4-BE49-F238E27FC236}">
                <a16:creationId xmlns:a16="http://schemas.microsoft.com/office/drawing/2014/main" id="{3144D907-90F9-E96C-14F9-6345D46E611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719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a0f5b21c0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More specifically, we find ODT has an “online improvement deficiency syndrome”, which means it struggles to improve during online finetuning after pretraining on data with low RTGs. Here is a result of finetuning ODT on </a:t>
            </a:r>
            <a:r>
              <a:rPr lang="en-US" dirty="0" err="1"/>
              <a:t>MuJoCo</a:t>
            </a:r>
            <a:r>
              <a:rPr lang="en-US" dirty="0"/>
              <a:t> environments after pretraining on dataset with random transitions; we clearly observe that in none of the environments, ODT’s performance after finetuning comes close to an expert level, which is 100.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So, why does this happen? It is because of the “conditioning on high RTGs during the online stage”. If the average RTG is too low during pretraining, then conditioning on high RTG is very out-of-distribution and thus will not lead to actions that indeed result in higher RTGs. As shown in the figure on the right, even in a simple single-state, one-dimensional action MDP, the true direction for RTG improvement could be misled by low-quality offline data. And worse still, ODT cannot improve its policy locally in the action space either, because the architecture of the transformer only gives us the gradient of the action with respect to RTG; but for improvement in local action space, we will need the opposite, that is the gradient of RTG with respect to the action. We also established theoretical bounds for this out of distribution issue in our paper.</a:t>
            </a:r>
            <a:endParaRPr dirty="0"/>
          </a:p>
        </p:txBody>
      </p:sp>
      <p:sp>
        <p:nvSpPr>
          <p:cNvPr id="637" name="Google Shape;637;gfa0f5b21c0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229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a0f5b21c0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have located the disease, the next question is, what is the cure? The answer is very simple. Since we know that ODT cannot improve locally in action space, we will need a method that enables ODT to improve its RTG in local action space. Fortunately, “improving in local action space” is exactly what RL does. The value function provides a gradient of RTG with respect to action. This gradient can come from any RL algorithm. In an extensive investigation, we found that TD3 is a compelling choice. Therefore, the cure is very simple: train an MLP critic and add to the original loss a </a:t>
            </a:r>
            <a:r>
              <a:rPr lang="en-US" dirty="0" err="1"/>
              <a:t>downweighted</a:t>
            </a:r>
            <a:r>
              <a:rPr lang="en-US" dirty="0"/>
              <a:t> TD3 actor loss with the decision transformer as the actor. This serves as a Vitamin for curing the disease of not being able to improve from low RTG pretraining data.</a:t>
            </a:r>
            <a:endParaRPr lang="en-US" altLang="zh-CN"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637" name="Google Shape;637;gfa0f5b21c0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0114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a0f5b21c0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After introducing diagnosis and treatments for ODT, the obvious next question targets efficacy of our prescription. We start by showing a comparison between our method and ODT on the two cases we discusses earlier: the first case is the finetuning on random </a:t>
            </a:r>
            <a:r>
              <a:rPr lang="en-US" dirty="0" err="1"/>
              <a:t>MuJoCo</a:t>
            </a:r>
            <a:r>
              <a:rPr lang="en-US" dirty="0"/>
              <a:t> data, which clearly shows that </a:t>
            </a:r>
            <a:r>
              <a:rPr lang="en-US" altLang="zh-CN" dirty="0"/>
              <a:t>our solution can greatly improve the ability of online finetuning ODT upon pretraining with random data. The second case is the</a:t>
            </a:r>
            <a:r>
              <a:rPr lang="en-US" dirty="0"/>
              <a:t> single-state MDP with hidden reward peak. It is again evident that our solution discovers the hidden, true direction for policy improvement.</a:t>
            </a:r>
            <a:endParaRPr dirty="0"/>
          </a:p>
        </p:txBody>
      </p:sp>
      <p:sp>
        <p:nvSpPr>
          <p:cNvPr id="637" name="Google Shape;637;gfa0f5b21c0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048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a:extLst>
            <a:ext uri="{FF2B5EF4-FFF2-40B4-BE49-F238E27FC236}">
              <a16:creationId xmlns:a16="http://schemas.microsoft.com/office/drawing/2014/main" id="{76031442-DAA5-A7E9-2CDC-3C69CB781B20}"/>
            </a:ext>
          </a:extLst>
        </p:cNvPr>
        <p:cNvGrpSpPr/>
        <p:nvPr/>
      </p:nvGrpSpPr>
      <p:grpSpPr>
        <a:xfrm>
          <a:off x="0" y="0"/>
          <a:ext cx="0" cy="0"/>
          <a:chOff x="0" y="0"/>
          <a:chExt cx="0" cy="0"/>
        </a:xfrm>
      </p:grpSpPr>
      <p:sp>
        <p:nvSpPr>
          <p:cNvPr id="636" name="Google Shape;636;gfa0f5b21c0_0_160:notes">
            <a:extLst>
              <a:ext uri="{FF2B5EF4-FFF2-40B4-BE49-F238E27FC236}">
                <a16:creationId xmlns:a16="http://schemas.microsoft.com/office/drawing/2014/main" id="{BAB0C865-0D5C-79F4-DB14-19166BE1CFA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We have further tested our solution on a variety of tasks, including adroit, </a:t>
            </a:r>
            <a:r>
              <a:rPr lang="en-US" dirty="0" err="1"/>
              <a:t>MuJoCo</a:t>
            </a:r>
            <a:r>
              <a:rPr lang="en-US" dirty="0"/>
              <a:t>, </a:t>
            </a:r>
            <a:r>
              <a:rPr lang="en-US" dirty="0" err="1"/>
              <a:t>antmaze</a:t>
            </a:r>
            <a:r>
              <a:rPr lang="en-US" dirty="0"/>
              <a:t> and maze2d with more than 30 different dataset-environment pairs; here we show that our method outperforms all baselines on the complicated adroit task with reward curves, where our method is highlighted in red. We also have a great amount of ablation studies which you can find in the paper.</a:t>
            </a:r>
            <a:endParaRPr dirty="0"/>
          </a:p>
        </p:txBody>
      </p:sp>
      <p:sp>
        <p:nvSpPr>
          <p:cNvPr id="637" name="Google Shape;637;gfa0f5b21c0_0_160:notes">
            <a:extLst>
              <a:ext uri="{FF2B5EF4-FFF2-40B4-BE49-F238E27FC236}">
                <a16:creationId xmlns:a16="http://schemas.microsoft.com/office/drawing/2014/main" id="{4A31C0F0-9E64-B7E0-2949-FD01896B2A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209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a0f5b21c0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Please scan the QR code for more information about our code repository, website and paper. Thanks for listening!</a:t>
            </a:r>
            <a:endParaRPr dirty="0"/>
          </a:p>
        </p:txBody>
      </p:sp>
      <p:sp>
        <p:nvSpPr>
          <p:cNvPr id="637" name="Google Shape;637;gfa0f5b21c0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131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A2CC4-C6F6-11A2-9239-736C6D929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001"/>
          </a:p>
        </p:txBody>
      </p:sp>
      <p:sp>
        <p:nvSpPr>
          <p:cNvPr id="3" name="Subtitle 2">
            <a:extLst>
              <a:ext uri="{FF2B5EF4-FFF2-40B4-BE49-F238E27FC236}">
                <a16:creationId xmlns:a16="http://schemas.microsoft.com/office/drawing/2014/main" id="{2E5D6A6C-8808-3E49-207C-8BF4161BB1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001"/>
          </a:p>
        </p:txBody>
      </p:sp>
      <p:sp>
        <p:nvSpPr>
          <p:cNvPr id="4" name="Date Placeholder 3">
            <a:extLst>
              <a:ext uri="{FF2B5EF4-FFF2-40B4-BE49-F238E27FC236}">
                <a16:creationId xmlns:a16="http://schemas.microsoft.com/office/drawing/2014/main" id="{782DE448-A90F-52C2-7F67-198FBEBF1674}"/>
              </a:ext>
            </a:extLst>
          </p:cNvPr>
          <p:cNvSpPr>
            <a:spLocks noGrp="1"/>
          </p:cNvSpPr>
          <p:nvPr>
            <p:ph type="dt" sz="half" idx="10"/>
          </p:nvPr>
        </p:nvSpPr>
        <p:spPr/>
        <p:txBody>
          <a:bodyPr/>
          <a:lstStyle/>
          <a:p>
            <a:fld id="{739FB058-7FBA-8D42-8BE4-50D0660FE47A}" type="datetimeFigureOut">
              <a:rPr lang="en-001" smtClean="0"/>
              <a:t>11/11/2024</a:t>
            </a:fld>
            <a:endParaRPr lang="en-001"/>
          </a:p>
        </p:txBody>
      </p:sp>
      <p:sp>
        <p:nvSpPr>
          <p:cNvPr id="5" name="Footer Placeholder 4">
            <a:extLst>
              <a:ext uri="{FF2B5EF4-FFF2-40B4-BE49-F238E27FC236}">
                <a16:creationId xmlns:a16="http://schemas.microsoft.com/office/drawing/2014/main" id="{44F9FE6D-1868-0CF6-E4B1-751E075432EB}"/>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E7CBC843-9F4D-D944-48C8-007268D23705}"/>
              </a:ext>
            </a:extLst>
          </p:cNvPr>
          <p:cNvSpPr>
            <a:spLocks noGrp="1"/>
          </p:cNvSpPr>
          <p:nvPr>
            <p:ph type="sldNum" sz="quarter" idx="12"/>
          </p:nvPr>
        </p:nvSpPr>
        <p:spPr/>
        <p:txBody>
          <a:bodyPr/>
          <a:lstStyle/>
          <a:p>
            <a:fld id="{0AB410DC-A96C-134D-9AF6-1C1318315CF9}" type="slidenum">
              <a:rPr lang="en-001" smtClean="0"/>
              <a:t>‹#›</a:t>
            </a:fld>
            <a:endParaRPr lang="en-001"/>
          </a:p>
        </p:txBody>
      </p:sp>
    </p:spTree>
    <p:extLst>
      <p:ext uri="{BB962C8B-B14F-4D97-AF65-F5344CB8AC3E}">
        <p14:creationId xmlns:p14="http://schemas.microsoft.com/office/powerpoint/2010/main" val="20463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3724-E62E-93A5-9327-BD2CB41D3E6F}"/>
              </a:ext>
            </a:extLst>
          </p:cNvPr>
          <p:cNvSpPr>
            <a:spLocks noGrp="1"/>
          </p:cNvSpPr>
          <p:nvPr>
            <p:ph type="title"/>
          </p:nvPr>
        </p:nvSpPr>
        <p:spPr/>
        <p:txBody>
          <a:bodyPr/>
          <a:lstStyle/>
          <a:p>
            <a:r>
              <a:rPr lang="en-US"/>
              <a:t>Click to edit Master title style</a:t>
            </a:r>
            <a:endParaRPr lang="en-001"/>
          </a:p>
        </p:txBody>
      </p:sp>
      <p:sp>
        <p:nvSpPr>
          <p:cNvPr id="3" name="Vertical Text Placeholder 2">
            <a:extLst>
              <a:ext uri="{FF2B5EF4-FFF2-40B4-BE49-F238E27FC236}">
                <a16:creationId xmlns:a16="http://schemas.microsoft.com/office/drawing/2014/main" id="{EF79B32F-E26E-4E85-784C-E19FEC996A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Date Placeholder 3">
            <a:extLst>
              <a:ext uri="{FF2B5EF4-FFF2-40B4-BE49-F238E27FC236}">
                <a16:creationId xmlns:a16="http://schemas.microsoft.com/office/drawing/2014/main" id="{E7BB1417-4059-2FAA-58CB-7839A938F845}"/>
              </a:ext>
            </a:extLst>
          </p:cNvPr>
          <p:cNvSpPr>
            <a:spLocks noGrp="1"/>
          </p:cNvSpPr>
          <p:nvPr>
            <p:ph type="dt" sz="half" idx="10"/>
          </p:nvPr>
        </p:nvSpPr>
        <p:spPr/>
        <p:txBody>
          <a:bodyPr/>
          <a:lstStyle/>
          <a:p>
            <a:fld id="{739FB058-7FBA-8D42-8BE4-50D0660FE47A}" type="datetimeFigureOut">
              <a:rPr lang="en-001" smtClean="0"/>
              <a:t>11/11/2024</a:t>
            </a:fld>
            <a:endParaRPr lang="en-001"/>
          </a:p>
        </p:txBody>
      </p:sp>
      <p:sp>
        <p:nvSpPr>
          <p:cNvPr id="5" name="Footer Placeholder 4">
            <a:extLst>
              <a:ext uri="{FF2B5EF4-FFF2-40B4-BE49-F238E27FC236}">
                <a16:creationId xmlns:a16="http://schemas.microsoft.com/office/drawing/2014/main" id="{380B80CD-C41C-9A4C-5020-578043B117A2}"/>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EA439572-D5A9-964F-4F60-9D7E29B9FE8F}"/>
              </a:ext>
            </a:extLst>
          </p:cNvPr>
          <p:cNvSpPr>
            <a:spLocks noGrp="1"/>
          </p:cNvSpPr>
          <p:nvPr>
            <p:ph type="sldNum" sz="quarter" idx="12"/>
          </p:nvPr>
        </p:nvSpPr>
        <p:spPr/>
        <p:txBody>
          <a:bodyPr/>
          <a:lstStyle/>
          <a:p>
            <a:fld id="{0AB410DC-A96C-134D-9AF6-1C1318315CF9}" type="slidenum">
              <a:rPr lang="en-001" smtClean="0"/>
              <a:t>‹#›</a:t>
            </a:fld>
            <a:endParaRPr lang="en-001"/>
          </a:p>
        </p:txBody>
      </p:sp>
    </p:spTree>
    <p:extLst>
      <p:ext uri="{BB962C8B-B14F-4D97-AF65-F5344CB8AC3E}">
        <p14:creationId xmlns:p14="http://schemas.microsoft.com/office/powerpoint/2010/main" val="269898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8C96B5-C85D-CD5B-0FC1-8B6A81C38E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001"/>
          </a:p>
        </p:txBody>
      </p:sp>
      <p:sp>
        <p:nvSpPr>
          <p:cNvPr id="3" name="Vertical Text Placeholder 2">
            <a:extLst>
              <a:ext uri="{FF2B5EF4-FFF2-40B4-BE49-F238E27FC236}">
                <a16:creationId xmlns:a16="http://schemas.microsoft.com/office/drawing/2014/main" id="{5262D960-6764-4455-2420-46C9A76330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Date Placeholder 3">
            <a:extLst>
              <a:ext uri="{FF2B5EF4-FFF2-40B4-BE49-F238E27FC236}">
                <a16:creationId xmlns:a16="http://schemas.microsoft.com/office/drawing/2014/main" id="{E2FB9198-1DBB-A34B-97B5-B4A291D47E4E}"/>
              </a:ext>
            </a:extLst>
          </p:cNvPr>
          <p:cNvSpPr>
            <a:spLocks noGrp="1"/>
          </p:cNvSpPr>
          <p:nvPr>
            <p:ph type="dt" sz="half" idx="10"/>
          </p:nvPr>
        </p:nvSpPr>
        <p:spPr/>
        <p:txBody>
          <a:bodyPr/>
          <a:lstStyle/>
          <a:p>
            <a:fld id="{739FB058-7FBA-8D42-8BE4-50D0660FE47A}" type="datetimeFigureOut">
              <a:rPr lang="en-001" smtClean="0"/>
              <a:t>11/11/2024</a:t>
            </a:fld>
            <a:endParaRPr lang="en-001"/>
          </a:p>
        </p:txBody>
      </p:sp>
      <p:sp>
        <p:nvSpPr>
          <p:cNvPr id="5" name="Footer Placeholder 4">
            <a:extLst>
              <a:ext uri="{FF2B5EF4-FFF2-40B4-BE49-F238E27FC236}">
                <a16:creationId xmlns:a16="http://schemas.microsoft.com/office/drawing/2014/main" id="{474FEBC7-C7A3-3650-40A3-D417DDD88080}"/>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6AE4C181-9FB6-832C-B1FE-90477FBF8F70}"/>
              </a:ext>
            </a:extLst>
          </p:cNvPr>
          <p:cNvSpPr>
            <a:spLocks noGrp="1"/>
          </p:cNvSpPr>
          <p:nvPr>
            <p:ph type="sldNum" sz="quarter" idx="12"/>
          </p:nvPr>
        </p:nvSpPr>
        <p:spPr/>
        <p:txBody>
          <a:bodyPr/>
          <a:lstStyle/>
          <a:p>
            <a:fld id="{0AB410DC-A96C-134D-9AF6-1C1318315CF9}" type="slidenum">
              <a:rPr lang="en-001" smtClean="0"/>
              <a:t>‹#›</a:t>
            </a:fld>
            <a:endParaRPr lang="en-001"/>
          </a:p>
        </p:txBody>
      </p:sp>
    </p:spTree>
    <p:extLst>
      <p:ext uri="{BB962C8B-B14F-4D97-AF65-F5344CB8AC3E}">
        <p14:creationId xmlns:p14="http://schemas.microsoft.com/office/powerpoint/2010/main" val="399306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D7B20-78A9-11C0-C874-B2195AFBCC95}"/>
              </a:ext>
            </a:extLst>
          </p:cNvPr>
          <p:cNvSpPr>
            <a:spLocks noGrp="1"/>
          </p:cNvSpPr>
          <p:nvPr>
            <p:ph type="title"/>
          </p:nvPr>
        </p:nvSpPr>
        <p:spPr/>
        <p:txBody>
          <a:bodyPr/>
          <a:lstStyle/>
          <a:p>
            <a:r>
              <a:rPr lang="en-US"/>
              <a:t>Click to edit Master title style</a:t>
            </a:r>
            <a:endParaRPr lang="en-001"/>
          </a:p>
        </p:txBody>
      </p:sp>
      <p:sp>
        <p:nvSpPr>
          <p:cNvPr id="3" name="Content Placeholder 2">
            <a:extLst>
              <a:ext uri="{FF2B5EF4-FFF2-40B4-BE49-F238E27FC236}">
                <a16:creationId xmlns:a16="http://schemas.microsoft.com/office/drawing/2014/main" id="{55420F83-6E95-B0DD-1B08-53AA6318B8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Date Placeholder 3">
            <a:extLst>
              <a:ext uri="{FF2B5EF4-FFF2-40B4-BE49-F238E27FC236}">
                <a16:creationId xmlns:a16="http://schemas.microsoft.com/office/drawing/2014/main" id="{EE0D8174-34C8-57BB-9EEE-7FE25E53621F}"/>
              </a:ext>
            </a:extLst>
          </p:cNvPr>
          <p:cNvSpPr>
            <a:spLocks noGrp="1"/>
          </p:cNvSpPr>
          <p:nvPr>
            <p:ph type="dt" sz="half" idx="10"/>
          </p:nvPr>
        </p:nvSpPr>
        <p:spPr/>
        <p:txBody>
          <a:bodyPr/>
          <a:lstStyle/>
          <a:p>
            <a:fld id="{739FB058-7FBA-8D42-8BE4-50D0660FE47A}" type="datetimeFigureOut">
              <a:rPr lang="en-001" smtClean="0"/>
              <a:t>11/11/2024</a:t>
            </a:fld>
            <a:endParaRPr lang="en-001"/>
          </a:p>
        </p:txBody>
      </p:sp>
      <p:sp>
        <p:nvSpPr>
          <p:cNvPr id="5" name="Footer Placeholder 4">
            <a:extLst>
              <a:ext uri="{FF2B5EF4-FFF2-40B4-BE49-F238E27FC236}">
                <a16:creationId xmlns:a16="http://schemas.microsoft.com/office/drawing/2014/main" id="{6AF1774B-B45B-BCAF-F488-22C428258482}"/>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D509D076-4732-3F40-DFEF-44C7AE1AE666}"/>
              </a:ext>
            </a:extLst>
          </p:cNvPr>
          <p:cNvSpPr>
            <a:spLocks noGrp="1"/>
          </p:cNvSpPr>
          <p:nvPr>
            <p:ph type="sldNum" sz="quarter" idx="12"/>
          </p:nvPr>
        </p:nvSpPr>
        <p:spPr/>
        <p:txBody>
          <a:bodyPr/>
          <a:lstStyle/>
          <a:p>
            <a:fld id="{0AB410DC-A96C-134D-9AF6-1C1318315CF9}" type="slidenum">
              <a:rPr lang="en-001" smtClean="0"/>
              <a:t>‹#›</a:t>
            </a:fld>
            <a:endParaRPr lang="en-001"/>
          </a:p>
        </p:txBody>
      </p:sp>
    </p:spTree>
    <p:extLst>
      <p:ext uri="{BB962C8B-B14F-4D97-AF65-F5344CB8AC3E}">
        <p14:creationId xmlns:p14="http://schemas.microsoft.com/office/powerpoint/2010/main" val="131250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2B7AD-B893-F5A2-7389-9F3B6F1D2F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001"/>
          </a:p>
        </p:txBody>
      </p:sp>
      <p:sp>
        <p:nvSpPr>
          <p:cNvPr id="3" name="Text Placeholder 2">
            <a:extLst>
              <a:ext uri="{FF2B5EF4-FFF2-40B4-BE49-F238E27FC236}">
                <a16:creationId xmlns:a16="http://schemas.microsoft.com/office/drawing/2014/main" id="{026E2113-D49D-E8A3-8CB2-5E6F957F70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3F2B58-CA3E-78AA-67F6-B7EDA8E403F8}"/>
              </a:ext>
            </a:extLst>
          </p:cNvPr>
          <p:cNvSpPr>
            <a:spLocks noGrp="1"/>
          </p:cNvSpPr>
          <p:nvPr>
            <p:ph type="dt" sz="half" idx="10"/>
          </p:nvPr>
        </p:nvSpPr>
        <p:spPr/>
        <p:txBody>
          <a:bodyPr/>
          <a:lstStyle/>
          <a:p>
            <a:fld id="{739FB058-7FBA-8D42-8BE4-50D0660FE47A}" type="datetimeFigureOut">
              <a:rPr lang="en-001" smtClean="0"/>
              <a:t>11/11/2024</a:t>
            </a:fld>
            <a:endParaRPr lang="en-001"/>
          </a:p>
        </p:txBody>
      </p:sp>
      <p:sp>
        <p:nvSpPr>
          <p:cNvPr id="5" name="Footer Placeholder 4">
            <a:extLst>
              <a:ext uri="{FF2B5EF4-FFF2-40B4-BE49-F238E27FC236}">
                <a16:creationId xmlns:a16="http://schemas.microsoft.com/office/drawing/2014/main" id="{8E89DB59-BFB5-279D-82F9-F1F3E662F87F}"/>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FAFF4847-DC57-AAB2-55A0-6E7A7C910F4C}"/>
              </a:ext>
            </a:extLst>
          </p:cNvPr>
          <p:cNvSpPr>
            <a:spLocks noGrp="1"/>
          </p:cNvSpPr>
          <p:nvPr>
            <p:ph type="sldNum" sz="quarter" idx="12"/>
          </p:nvPr>
        </p:nvSpPr>
        <p:spPr/>
        <p:txBody>
          <a:bodyPr/>
          <a:lstStyle/>
          <a:p>
            <a:fld id="{0AB410DC-A96C-134D-9AF6-1C1318315CF9}" type="slidenum">
              <a:rPr lang="en-001" smtClean="0"/>
              <a:t>‹#›</a:t>
            </a:fld>
            <a:endParaRPr lang="en-001"/>
          </a:p>
        </p:txBody>
      </p:sp>
    </p:spTree>
    <p:extLst>
      <p:ext uri="{BB962C8B-B14F-4D97-AF65-F5344CB8AC3E}">
        <p14:creationId xmlns:p14="http://schemas.microsoft.com/office/powerpoint/2010/main" val="19960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8FEA-48D3-B4CE-1D4B-40C622440913}"/>
              </a:ext>
            </a:extLst>
          </p:cNvPr>
          <p:cNvSpPr>
            <a:spLocks noGrp="1"/>
          </p:cNvSpPr>
          <p:nvPr>
            <p:ph type="title"/>
          </p:nvPr>
        </p:nvSpPr>
        <p:spPr/>
        <p:txBody>
          <a:bodyPr/>
          <a:lstStyle/>
          <a:p>
            <a:r>
              <a:rPr lang="en-US"/>
              <a:t>Click to edit Master title style</a:t>
            </a:r>
            <a:endParaRPr lang="en-001"/>
          </a:p>
        </p:txBody>
      </p:sp>
      <p:sp>
        <p:nvSpPr>
          <p:cNvPr id="3" name="Content Placeholder 2">
            <a:extLst>
              <a:ext uri="{FF2B5EF4-FFF2-40B4-BE49-F238E27FC236}">
                <a16:creationId xmlns:a16="http://schemas.microsoft.com/office/drawing/2014/main" id="{EE3E844F-94AF-4FEC-0137-A333DF3B2E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Content Placeholder 3">
            <a:extLst>
              <a:ext uri="{FF2B5EF4-FFF2-40B4-BE49-F238E27FC236}">
                <a16:creationId xmlns:a16="http://schemas.microsoft.com/office/drawing/2014/main" id="{CEC31A1F-E99C-87EA-98B3-778D019CFA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5" name="Date Placeholder 4">
            <a:extLst>
              <a:ext uri="{FF2B5EF4-FFF2-40B4-BE49-F238E27FC236}">
                <a16:creationId xmlns:a16="http://schemas.microsoft.com/office/drawing/2014/main" id="{6630DC42-97F5-CFC3-E574-67CEE44D07D9}"/>
              </a:ext>
            </a:extLst>
          </p:cNvPr>
          <p:cNvSpPr>
            <a:spLocks noGrp="1"/>
          </p:cNvSpPr>
          <p:nvPr>
            <p:ph type="dt" sz="half" idx="10"/>
          </p:nvPr>
        </p:nvSpPr>
        <p:spPr/>
        <p:txBody>
          <a:bodyPr/>
          <a:lstStyle/>
          <a:p>
            <a:fld id="{739FB058-7FBA-8D42-8BE4-50D0660FE47A}" type="datetimeFigureOut">
              <a:rPr lang="en-001" smtClean="0"/>
              <a:t>11/11/2024</a:t>
            </a:fld>
            <a:endParaRPr lang="en-001"/>
          </a:p>
        </p:txBody>
      </p:sp>
      <p:sp>
        <p:nvSpPr>
          <p:cNvPr id="6" name="Footer Placeholder 5">
            <a:extLst>
              <a:ext uri="{FF2B5EF4-FFF2-40B4-BE49-F238E27FC236}">
                <a16:creationId xmlns:a16="http://schemas.microsoft.com/office/drawing/2014/main" id="{3B1EFA64-21CF-8C56-56CD-F41EEF7602C7}"/>
              </a:ext>
            </a:extLst>
          </p:cNvPr>
          <p:cNvSpPr>
            <a:spLocks noGrp="1"/>
          </p:cNvSpPr>
          <p:nvPr>
            <p:ph type="ftr" sz="quarter" idx="11"/>
          </p:nvPr>
        </p:nvSpPr>
        <p:spPr/>
        <p:txBody>
          <a:bodyPr/>
          <a:lstStyle/>
          <a:p>
            <a:endParaRPr lang="en-001"/>
          </a:p>
        </p:txBody>
      </p:sp>
      <p:sp>
        <p:nvSpPr>
          <p:cNvPr id="7" name="Slide Number Placeholder 6">
            <a:extLst>
              <a:ext uri="{FF2B5EF4-FFF2-40B4-BE49-F238E27FC236}">
                <a16:creationId xmlns:a16="http://schemas.microsoft.com/office/drawing/2014/main" id="{FE2EE3B3-B643-2840-8745-CB8A4E87F52C}"/>
              </a:ext>
            </a:extLst>
          </p:cNvPr>
          <p:cNvSpPr>
            <a:spLocks noGrp="1"/>
          </p:cNvSpPr>
          <p:nvPr>
            <p:ph type="sldNum" sz="quarter" idx="12"/>
          </p:nvPr>
        </p:nvSpPr>
        <p:spPr/>
        <p:txBody>
          <a:bodyPr/>
          <a:lstStyle/>
          <a:p>
            <a:fld id="{0AB410DC-A96C-134D-9AF6-1C1318315CF9}" type="slidenum">
              <a:rPr lang="en-001" smtClean="0"/>
              <a:t>‹#›</a:t>
            </a:fld>
            <a:endParaRPr lang="en-001"/>
          </a:p>
        </p:txBody>
      </p:sp>
    </p:spTree>
    <p:extLst>
      <p:ext uri="{BB962C8B-B14F-4D97-AF65-F5344CB8AC3E}">
        <p14:creationId xmlns:p14="http://schemas.microsoft.com/office/powerpoint/2010/main" val="426096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E3BB-B4B7-25FA-8031-F44BF5547045}"/>
              </a:ext>
            </a:extLst>
          </p:cNvPr>
          <p:cNvSpPr>
            <a:spLocks noGrp="1"/>
          </p:cNvSpPr>
          <p:nvPr>
            <p:ph type="title"/>
          </p:nvPr>
        </p:nvSpPr>
        <p:spPr>
          <a:xfrm>
            <a:off x="839788" y="365125"/>
            <a:ext cx="10515600" cy="1325563"/>
          </a:xfrm>
        </p:spPr>
        <p:txBody>
          <a:bodyPr/>
          <a:lstStyle/>
          <a:p>
            <a:r>
              <a:rPr lang="en-US"/>
              <a:t>Click to edit Master title style</a:t>
            </a:r>
            <a:endParaRPr lang="en-001"/>
          </a:p>
        </p:txBody>
      </p:sp>
      <p:sp>
        <p:nvSpPr>
          <p:cNvPr id="3" name="Text Placeholder 2">
            <a:extLst>
              <a:ext uri="{FF2B5EF4-FFF2-40B4-BE49-F238E27FC236}">
                <a16:creationId xmlns:a16="http://schemas.microsoft.com/office/drawing/2014/main" id="{E62A838D-D037-23D6-E5D7-A31C6773D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CCCAEB-AFDE-CDC8-6A07-91F57B9968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5" name="Text Placeholder 4">
            <a:extLst>
              <a:ext uri="{FF2B5EF4-FFF2-40B4-BE49-F238E27FC236}">
                <a16:creationId xmlns:a16="http://schemas.microsoft.com/office/drawing/2014/main" id="{ABC7BBDB-0291-9D52-A8C7-504A37C52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8BE0C2-3164-9334-DB0C-E6160DAF0A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7" name="Date Placeholder 6">
            <a:extLst>
              <a:ext uri="{FF2B5EF4-FFF2-40B4-BE49-F238E27FC236}">
                <a16:creationId xmlns:a16="http://schemas.microsoft.com/office/drawing/2014/main" id="{971282F3-AABE-EE82-F912-95D52C4C04BF}"/>
              </a:ext>
            </a:extLst>
          </p:cNvPr>
          <p:cNvSpPr>
            <a:spLocks noGrp="1"/>
          </p:cNvSpPr>
          <p:nvPr>
            <p:ph type="dt" sz="half" idx="10"/>
          </p:nvPr>
        </p:nvSpPr>
        <p:spPr/>
        <p:txBody>
          <a:bodyPr/>
          <a:lstStyle/>
          <a:p>
            <a:fld id="{739FB058-7FBA-8D42-8BE4-50D0660FE47A}" type="datetimeFigureOut">
              <a:rPr lang="en-001" smtClean="0"/>
              <a:t>11/11/2024</a:t>
            </a:fld>
            <a:endParaRPr lang="en-001"/>
          </a:p>
        </p:txBody>
      </p:sp>
      <p:sp>
        <p:nvSpPr>
          <p:cNvPr id="8" name="Footer Placeholder 7">
            <a:extLst>
              <a:ext uri="{FF2B5EF4-FFF2-40B4-BE49-F238E27FC236}">
                <a16:creationId xmlns:a16="http://schemas.microsoft.com/office/drawing/2014/main" id="{35483276-44D0-48C1-CFEE-1D895D894A85}"/>
              </a:ext>
            </a:extLst>
          </p:cNvPr>
          <p:cNvSpPr>
            <a:spLocks noGrp="1"/>
          </p:cNvSpPr>
          <p:nvPr>
            <p:ph type="ftr" sz="quarter" idx="11"/>
          </p:nvPr>
        </p:nvSpPr>
        <p:spPr/>
        <p:txBody>
          <a:bodyPr/>
          <a:lstStyle/>
          <a:p>
            <a:endParaRPr lang="en-001"/>
          </a:p>
        </p:txBody>
      </p:sp>
      <p:sp>
        <p:nvSpPr>
          <p:cNvPr id="9" name="Slide Number Placeholder 8">
            <a:extLst>
              <a:ext uri="{FF2B5EF4-FFF2-40B4-BE49-F238E27FC236}">
                <a16:creationId xmlns:a16="http://schemas.microsoft.com/office/drawing/2014/main" id="{D7376A9E-A6EF-FB90-5451-DE60C76B2D44}"/>
              </a:ext>
            </a:extLst>
          </p:cNvPr>
          <p:cNvSpPr>
            <a:spLocks noGrp="1"/>
          </p:cNvSpPr>
          <p:nvPr>
            <p:ph type="sldNum" sz="quarter" idx="12"/>
          </p:nvPr>
        </p:nvSpPr>
        <p:spPr/>
        <p:txBody>
          <a:bodyPr/>
          <a:lstStyle/>
          <a:p>
            <a:fld id="{0AB410DC-A96C-134D-9AF6-1C1318315CF9}" type="slidenum">
              <a:rPr lang="en-001" smtClean="0"/>
              <a:t>‹#›</a:t>
            </a:fld>
            <a:endParaRPr lang="en-001"/>
          </a:p>
        </p:txBody>
      </p:sp>
    </p:spTree>
    <p:extLst>
      <p:ext uri="{BB962C8B-B14F-4D97-AF65-F5344CB8AC3E}">
        <p14:creationId xmlns:p14="http://schemas.microsoft.com/office/powerpoint/2010/main" val="119632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3BEA-FF62-7958-E449-8ED6E4F64B12}"/>
              </a:ext>
            </a:extLst>
          </p:cNvPr>
          <p:cNvSpPr>
            <a:spLocks noGrp="1"/>
          </p:cNvSpPr>
          <p:nvPr>
            <p:ph type="title"/>
          </p:nvPr>
        </p:nvSpPr>
        <p:spPr/>
        <p:txBody>
          <a:bodyPr/>
          <a:lstStyle/>
          <a:p>
            <a:r>
              <a:rPr lang="en-US"/>
              <a:t>Click to edit Master title style</a:t>
            </a:r>
            <a:endParaRPr lang="en-001"/>
          </a:p>
        </p:txBody>
      </p:sp>
      <p:sp>
        <p:nvSpPr>
          <p:cNvPr id="3" name="Date Placeholder 2">
            <a:extLst>
              <a:ext uri="{FF2B5EF4-FFF2-40B4-BE49-F238E27FC236}">
                <a16:creationId xmlns:a16="http://schemas.microsoft.com/office/drawing/2014/main" id="{B7D844B0-438F-A9D4-21FF-D3646E29298C}"/>
              </a:ext>
            </a:extLst>
          </p:cNvPr>
          <p:cNvSpPr>
            <a:spLocks noGrp="1"/>
          </p:cNvSpPr>
          <p:nvPr>
            <p:ph type="dt" sz="half" idx="10"/>
          </p:nvPr>
        </p:nvSpPr>
        <p:spPr/>
        <p:txBody>
          <a:bodyPr/>
          <a:lstStyle/>
          <a:p>
            <a:fld id="{739FB058-7FBA-8D42-8BE4-50D0660FE47A}" type="datetimeFigureOut">
              <a:rPr lang="en-001" smtClean="0"/>
              <a:t>11/11/2024</a:t>
            </a:fld>
            <a:endParaRPr lang="en-001"/>
          </a:p>
        </p:txBody>
      </p:sp>
      <p:sp>
        <p:nvSpPr>
          <p:cNvPr id="4" name="Footer Placeholder 3">
            <a:extLst>
              <a:ext uri="{FF2B5EF4-FFF2-40B4-BE49-F238E27FC236}">
                <a16:creationId xmlns:a16="http://schemas.microsoft.com/office/drawing/2014/main" id="{8FFC7AB8-C295-F599-B1BE-746E8462C2F5}"/>
              </a:ext>
            </a:extLst>
          </p:cNvPr>
          <p:cNvSpPr>
            <a:spLocks noGrp="1"/>
          </p:cNvSpPr>
          <p:nvPr>
            <p:ph type="ftr" sz="quarter" idx="11"/>
          </p:nvPr>
        </p:nvSpPr>
        <p:spPr/>
        <p:txBody>
          <a:bodyPr/>
          <a:lstStyle/>
          <a:p>
            <a:endParaRPr lang="en-001"/>
          </a:p>
        </p:txBody>
      </p:sp>
      <p:sp>
        <p:nvSpPr>
          <p:cNvPr id="5" name="Slide Number Placeholder 4">
            <a:extLst>
              <a:ext uri="{FF2B5EF4-FFF2-40B4-BE49-F238E27FC236}">
                <a16:creationId xmlns:a16="http://schemas.microsoft.com/office/drawing/2014/main" id="{A933AA67-88DE-10D4-413D-19C157E1049E}"/>
              </a:ext>
            </a:extLst>
          </p:cNvPr>
          <p:cNvSpPr>
            <a:spLocks noGrp="1"/>
          </p:cNvSpPr>
          <p:nvPr>
            <p:ph type="sldNum" sz="quarter" idx="12"/>
          </p:nvPr>
        </p:nvSpPr>
        <p:spPr/>
        <p:txBody>
          <a:bodyPr/>
          <a:lstStyle/>
          <a:p>
            <a:fld id="{0AB410DC-A96C-134D-9AF6-1C1318315CF9}" type="slidenum">
              <a:rPr lang="en-001" smtClean="0"/>
              <a:t>‹#›</a:t>
            </a:fld>
            <a:endParaRPr lang="en-001"/>
          </a:p>
        </p:txBody>
      </p:sp>
    </p:spTree>
    <p:extLst>
      <p:ext uri="{BB962C8B-B14F-4D97-AF65-F5344CB8AC3E}">
        <p14:creationId xmlns:p14="http://schemas.microsoft.com/office/powerpoint/2010/main" val="11294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F74F3B-B895-747D-6844-827359FB5A14}"/>
              </a:ext>
            </a:extLst>
          </p:cNvPr>
          <p:cNvSpPr>
            <a:spLocks noGrp="1"/>
          </p:cNvSpPr>
          <p:nvPr>
            <p:ph type="dt" sz="half" idx="10"/>
          </p:nvPr>
        </p:nvSpPr>
        <p:spPr/>
        <p:txBody>
          <a:bodyPr/>
          <a:lstStyle/>
          <a:p>
            <a:fld id="{739FB058-7FBA-8D42-8BE4-50D0660FE47A}" type="datetimeFigureOut">
              <a:rPr lang="en-001" smtClean="0"/>
              <a:t>11/11/2024</a:t>
            </a:fld>
            <a:endParaRPr lang="en-001"/>
          </a:p>
        </p:txBody>
      </p:sp>
      <p:sp>
        <p:nvSpPr>
          <p:cNvPr id="3" name="Footer Placeholder 2">
            <a:extLst>
              <a:ext uri="{FF2B5EF4-FFF2-40B4-BE49-F238E27FC236}">
                <a16:creationId xmlns:a16="http://schemas.microsoft.com/office/drawing/2014/main" id="{7701641D-20D0-E245-2B4E-A42901528336}"/>
              </a:ext>
            </a:extLst>
          </p:cNvPr>
          <p:cNvSpPr>
            <a:spLocks noGrp="1"/>
          </p:cNvSpPr>
          <p:nvPr>
            <p:ph type="ftr" sz="quarter" idx="11"/>
          </p:nvPr>
        </p:nvSpPr>
        <p:spPr/>
        <p:txBody>
          <a:bodyPr/>
          <a:lstStyle/>
          <a:p>
            <a:endParaRPr lang="en-001"/>
          </a:p>
        </p:txBody>
      </p:sp>
      <p:sp>
        <p:nvSpPr>
          <p:cNvPr id="4" name="Slide Number Placeholder 3">
            <a:extLst>
              <a:ext uri="{FF2B5EF4-FFF2-40B4-BE49-F238E27FC236}">
                <a16:creationId xmlns:a16="http://schemas.microsoft.com/office/drawing/2014/main" id="{812D522A-06A2-9302-B13B-EAB9CD7EB00A}"/>
              </a:ext>
            </a:extLst>
          </p:cNvPr>
          <p:cNvSpPr>
            <a:spLocks noGrp="1"/>
          </p:cNvSpPr>
          <p:nvPr>
            <p:ph type="sldNum" sz="quarter" idx="12"/>
          </p:nvPr>
        </p:nvSpPr>
        <p:spPr/>
        <p:txBody>
          <a:bodyPr/>
          <a:lstStyle/>
          <a:p>
            <a:fld id="{0AB410DC-A96C-134D-9AF6-1C1318315CF9}" type="slidenum">
              <a:rPr lang="en-001" smtClean="0"/>
              <a:t>‹#›</a:t>
            </a:fld>
            <a:endParaRPr lang="en-001"/>
          </a:p>
        </p:txBody>
      </p:sp>
    </p:spTree>
    <p:extLst>
      <p:ext uri="{BB962C8B-B14F-4D97-AF65-F5344CB8AC3E}">
        <p14:creationId xmlns:p14="http://schemas.microsoft.com/office/powerpoint/2010/main" val="60436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6CD5-2F1C-B57A-0A01-EDD92D398C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001"/>
          </a:p>
        </p:txBody>
      </p:sp>
      <p:sp>
        <p:nvSpPr>
          <p:cNvPr id="3" name="Content Placeholder 2">
            <a:extLst>
              <a:ext uri="{FF2B5EF4-FFF2-40B4-BE49-F238E27FC236}">
                <a16:creationId xmlns:a16="http://schemas.microsoft.com/office/drawing/2014/main" id="{AD1D496E-647E-5A7A-AA67-EF403B786E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Text Placeholder 3">
            <a:extLst>
              <a:ext uri="{FF2B5EF4-FFF2-40B4-BE49-F238E27FC236}">
                <a16:creationId xmlns:a16="http://schemas.microsoft.com/office/drawing/2014/main" id="{F4B8F471-9A63-428D-9B64-71E27D92E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F163B3-8B64-4597-0275-C5019AED3E9D}"/>
              </a:ext>
            </a:extLst>
          </p:cNvPr>
          <p:cNvSpPr>
            <a:spLocks noGrp="1"/>
          </p:cNvSpPr>
          <p:nvPr>
            <p:ph type="dt" sz="half" idx="10"/>
          </p:nvPr>
        </p:nvSpPr>
        <p:spPr/>
        <p:txBody>
          <a:bodyPr/>
          <a:lstStyle/>
          <a:p>
            <a:fld id="{739FB058-7FBA-8D42-8BE4-50D0660FE47A}" type="datetimeFigureOut">
              <a:rPr lang="en-001" smtClean="0"/>
              <a:t>11/11/2024</a:t>
            </a:fld>
            <a:endParaRPr lang="en-001"/>
          </a:p>
        </p:txBody>
      </p:sp>
      <p:sp>
        <p:nvSpPr>
          <p:cNvPr id="6" name="Footer Placeholder 5">
            <a:extLst>
              <a:ext uri="{FF2B5EF4-FFF2-40B4-BE49-F238E27FC236}">
                <a16:creationId xmlns:a16="http://schemas.microsoft.com/office/drawing/2014/main" id="{0D62FEAB-64AE-AB84-D19F-9A71451FA73C}"/>
              </a:ext>
            </a:extLst>
          </p:cNvPr>
          <p:cNvSpPr>
            <a:spLocks noGrp="1"/>
          </p:cNvSpPr>
          <p:nvPr>
            <p:ph type="ftr" sz="quarter" idx="11"/>
          </p:nvPr>
        </p:nvSpPr>
        <p:spPr/>
        <p:txBody>
          <a:bodyPr/>
          <a:lstStyle/>
          <a:p>
            <a:endParaRPr lang="en-001"/>
          </a:p>
        </p:txBody>
      </p:sp>
      <p:sp>
        <p:nvSpPr>
          <p:cNvPr id="7" name="Slide Number Placeholder 6">
            <a:extLst>
              <a:ext uri="{FF2B5EF4-FFF2-40B4-BE49-F238E27FC236}">
                <a16:creationId xmlns:a16="http://schemas.microsoft.com/office/drawing/2014/main" id="{2D276EAF-78A8-F022-570A-43997930B1BB}"/>
              </a:ext>
            </a:extLst>
          </p:cNvPr>
          <p:cNvSpPr>
            <a:spLocks noGrp="1"/>
          </p:cNvSpPr>
          <p:nvPr>
            <p:ph type="sldNum" sz="quarter" idx="12"/>
          </p:nvPr>
        </p:nvSpPr>
        <p:spPr/>
        <p:txBody>
          <a:bodyPr/>
          <a:lstStyle/>
          <a:p>
            <a:fld id="{0AB410DC-A96C-134D-9AF6-1C1318315CF9}" type="slidenum">
              <a:rPr lang="en-001" smtClean="0"/>
              <a:t>‹#›</a:t>
            </a:fld>
            <a:endParaRPr lang="en-001"/>
          </a:p>
        </p:txBody>
      </p:sp>
    </p:spTree>
    <p:extLst>
      <p:ext uri="{BB962C8B-B14F-4D97-AF65-F5344CB8AC3E}">
        <p14:creationId xmlns:p14="http://schemas.microsoft.com/office/powerpoint/2010/main" val="4143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E14A-9AAA-DB76-6EED-4539428B16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001"/>
          </a:p>
        </p:txBody>
      </p:sp>
      <p:sp>
        <p:nvSpPr>
          <p:cNvPr id="3" name="Picture Placeholder 2">
            <a:extLst>
              <a:ext uri="{FF2B5EF4-FFF2-40B4-BE49-F238E27FC236}">
                <a16:creationId xmlns:a16="http://schemas.microsoft.com/office/drawing/2014/main" id="{2B72535F-17AC-975B-74C9-4EC35DA6B1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001"/>
          </a:p>
        </p:txBody>
      </p:sp>
      <p:sp>
        <p:nvSpPr>
          <p:cNvPr id="4" name="Text Placeholder 3">
            <a:extLst>
              <a:ext uri="{FF2B5EF4-FFF2-40B4-BE49-F238E27FC236}">
                <a16:creationId xmlns:a16="http://schemas.microsoft.com/office/drawing/2014/main" id="{1C701336-016F-7985-0736-F9D3ACF07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9FBB0-00B0-8E29-D12E-2133569AE64E}"/>
              </a:ext>
            </a:extLst>
          </p:cNvPr>
          <p:cNvSpPr>
            <a:spLocks noGrp="1"/>
          </p:cNvSpPr>
          <p:nvPr>
            <p:ph type="dt" sz="half" idx="10"/>
          </p:nvPr>
        </p:nvSpPr>
        <p:spPr/>
        <p:txBody>
          <a:bodyPr/>
          <a:lstStyle/>
          <a:p>
            <a:fld id="{739FB058-7FBA-8D42-8BE4-50D0660FE47A}" type="datetimeFigureOut">
              <a:rPr lang="en-001" smtClean="0"/>
              <a:t>11/11/2024</a:t>
            </a:fld>
            <a:endParaRPr lang="en-001"/>
          </a:p>
        </p:txBody>
      </p:sp>
      <p:sp>
        <p:nvSpPr>
          <p:cNvPr id="6" name="Footer Placeholder 5">
            <a:extLst>
              <a:ext uri="{FF2B5EF4-FFF2-40B4-BE49-F238E27FC236}">
                <a16:creationId xmlns:a16="http://schemas.microsoft.com/office/drawing/2014/main" id="{3ACB4433-72C1-D2EB-BAD5-3F310051B84D}"/>
              </a:ext>
            </a:extLst>
          </p:cNvPr>
          <p:cNvSpPr>
            <a:spLocks noGrp="1"/>
          </p:cNvSpPr>
          <p:nvPr>
            <p:ph type="ftr" sz="quarter" idx="11"/>
          </p:nvPr>
        </p:nvSpPr>
        <p:spPr/>
        <p:txBody>
          <a:bodyPr/>
          <a:lstStyle/>
          <a:p>
            <a:endParaRPr lang="en-001"/>
          </a:p>
        </p:txBody>
      </p:sp>
      <p:sp>
        <p:nvSpPr>
          <p:cNvPr id="7" name="Slide Number Placeholder 6">
            <a:extLst>
              <a:ext uri="{FF2B5EF4-FFF2-40B4-BE49-F238E27FC236}">
                <a16:creationId xmlns:a16="http://schemas.microsoft.com/office/drawing/2014/main" id="{B695E458-E9A9-7E1B-2F9A-7159E072272E}"/>
              </a:ext>
            </a:extLst>
          </p:cNvPr>
          <p:cNvSpPr>
            <a:spLocks noGrp="1"/>
          </p:cNvSpPr>
          <p:nvPr>
            <p:ph type="sldNum" sz="quarter" idx="12"/>
          </p:nvPr>
        </p:nvSpPr>
        <p:spPr/>
        <p:txBody>
          <a:bodyPr/>
          <a:lstStyle/>
          <a:p>
            <a:fld id="{0AB410DC-A96C-134D-9AF6-1C1318315CF9}" type="slidenum">
              <a:rPr lang="en-001" smtClean="0"/>
              <a:t>‹#›</a:t>
            </a:fld>
            <a:endParaRPr lang="en-001"/>
          </a:p>
        </p:txBody>
      </p:sp>
    </p:spTree>
    <p:extLst>
      <p:ext uri="{BB962C8B-B14F-4D97-AF65-F5344CB8AC3E}">
        <p14:creationId xmlns:p14="http://schemas.microsoft.com/office/powerpoint/2010/main" val="37871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9EE488-41F1-B10F-FD4F-A1438C7A90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001"/>
          </a:p>
        </p:txBody>
      </p:sp>
      <p:sp>
        <p:nvSpPr>
          <p:cNvPr id="3" name="Text Placeholder 2">
            <a:extLst>
              <a:ext uri="{FF2B5EF4-FFF2-40B4-BE49-F238E27FC236}">
                <a16:creationId xmlns:a16="http://schemas.microsoft.com/office/drawing/2014/main" id="{6DE71917-3163-9DB3-6419-BC026E5773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Date Placeholder 3">
            <a:extLst>
              <a:ext uri="{FF2B5EF4-FFF2-40B4-BE49-F238E27FC236}">
                <a16:creationId xmlns:a16="http://schemas.microsoft.com/office/drawing/2014/main" id="{624EB069-C9AF-8CA4-7EB4-D8F4694F4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9FB058-7FBA-8D42-8BE4-50D0660FE47A}" type="datetimeFigureOut">
              <a:rPr lang="en-001" smtClean="0"/>
              <a:t>11/11/2024</a:t>
            </a:fld>
            <a:endParaRPr lang="en-001"/>
          </a:p>
        </p:txBody>
      </p:sp>
      <p:sp>
        <p:nvSpPr>
          <p:cNvPr id="5" name="Footer Placeholder 4">
            <a:extLst>
              <a:ext uri="{FF2B5EF4-FFF2-40B4-BE49-F238E27FC236}">
                <a16:creationId xmlns:a16="http://schemas.microsoft.com/office/drawing/2014/main" id="{AA791BF4-52C5-0185-6665-4978089AA0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001"/>
          </a:p>
        </p:txBody>
      </p:sp>
      <p:sp>
        <p:nvSpPr>
          <p:cNvPr id="6" name="Slide Number Placeholder 5">
            <a:extLst>
              <a:ext uri="{FF2B5EF4-FFF2-40B4-BE49-F238E27FC236}">
                <a16:creationId xmlns:a16="http://schemas.microsoft.com/office/drawing/2014/main" id="{E0FBC3BD-73A5-D66F-8F1C-36F10B0F81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B410DC-A96C-134D-9AF6-1C1318315CF9}" type="slidenum">
              <a:rPr lang="en-001" smtClean="0"/>
              <a:t>‹#›</a:t>
            </a:fld>
            <a:endParaRPr lang="en-001"/>
          </a:p>
        </p:txBody>
      </p:sp>
    </p:spTree>
    <p:extLst>
      <p:ext uri="{BB962C8B-B14F-4D97-AF65-F5344CB8AC3E}">
        <p14:creationId xmlns:p14="http://schemas.microsoft.com/office/powerpoint/2010/main" val="2394031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001"/>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microsoft.com/office/2018/10/relationships/comments" Target="../comments/modernComment_1BC_53D9099F.xml"/><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7.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fb69286e75_0_111"/>
          <p:cNvSpPr/>
          <p:nvPr/>
        </p:nvSpPr>
        <p:spPr>
          <a:xfrm rot="10800000" flipH="1">
            <a:off x="-1" y="64"/>
            <a:ext cx="12192000" cy="68661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83" name="Google Shape;83;gfb69286e75_0_111" descr="A picture containing building, street&#10;&#10;Description automatically generated"/>
          <p:cNvPicPr preferRelativeResize="0"/>
          <p:nvPr/>
        </p:nvPicPr>
        <p:blipFill rotWithShape="1">
          <a:blip r:embed="rId3">
            <a:alphaModFix amt="25000"/>
          </a:blip>
          <a:srcRect/>
          <a:stretch/>
        </p:blipFill>
        <p:spPr>
          <a:xfrm>
            <a:off x="-2" y="8165"/>
            <a:ext cx="12192000" cy="6858000"/>
          </a:xfrm>
          <a:prstGeom prst="rect">
            <a:avLst/>
          </a:prstGeom>
          <a:noFill/>
          <a:ln>
            <a:noFill/>
          </a:ln>
        </p:spPr>
      </p:pic>
      <p:sp>
        <p:nvSpPr>
          <p:cNvPr id="84" name="Google Shape;84;gfb69286e75_0_111"/>
          <p:cNvSpPr txBox="1"/>
          <p:nvPr/>
        </p:nvSpPr>
        <p:spPr>
          <a:xfrm>
            <a:off x="1134000" y="1421050"/>
            <a:ext cx="9924000" cy="50859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600"/>
              </a:spcBef>
              <a:spcAft>
                <a:spcPts val="0"/>
              </a:spcAft>
              <a:buClr>
                <a:schemeClr val="dk1"/>
              </a:buClr>
              <a:buSzPts val="1100"/>
              <a:buFont typeface="Arial"/>
              <a:buNone/>
            </a:pPr>
            <a:r>
              <a:rPr lang="en-US" altLang="zh-CN" sz="3600" b="1" dirty="0">
                <a:solidFill>
                  <a:schemeClr val="lt1"/>
                </a:solidFill>
                <a:latin typeface="Arial" panose="020B0604020202020204" pitchFamily="34" charset="0"/>
                <a:cs typeface="Arial" panose="020B0604020202020204" pitchFamily="34" charset="0"/>
              </a:rPr>
              <a:t>Reinforcement</a:t>
            </a:r>
            <a:r>
              <a:rPr lang="zh-CN" altLang="en-US" sz="3600" b="1" dirty="0">
                <a:solidFill>
                  <a:schemeClr val="lt1"/>
                </a:solidFill>
                <a:latin typeface="Arial" panose="020B0604020202020204" pitchFamily="34" charset="0"/>
                <a:cs typeface="Arial" panose="020B0604020202020204" pitchFamily="34" charset="0"/>
              </a:rPr>
              <a:t> </a:t>
            </a:r>
            <a:r>
              <a:rPr lang="en-US" altLang="zh-CN" sz="3600" b="1" dirty="0">
                <a:solidFill>
                  <a:schemeClr val="lt1"/>
                </a:solidFill>
                <a:latin typeface="Arial" panose="020B0604020202020204" pitchFamily="34" charset="0"/>
                <a:cs typeface="Arial" panose="020B0604020202020204" pitchFamily="34" charset="0"/>
              </a:rPr>
              <a:t>Learning</a:t>
            </a:r>
            <a:r>
              <a:rPr lang="zh-CN" altLang="en-US" sz="3600" b="1" dirty="0">
                <a:solidFill>
                  <a:schemeClr val="lt1"/>
                </a:solidFill>
                <a:latin typeface="Arial" panose="020B0604020202020204" pitchFamily="34" charset="0"/>
                <a:cs typeface="Arial" panose="020B0604020202020204" pitchFamily="34" charset="0"/>
              </a:rPr>
              <a:t> </a:t>
            </a:r>
            <a:r>
              <a:rPr lang="en-US" altLang="zh-CN" sz="3600" b="1" dirty="0">
                <a:solidFill>
                  <a:schemeClr val="lt1"/>
                </a:solidFill>
                <a:latin typeface="Arial" panose="020B0604020202020204" pitchFamily="34" charset="0"/>
                <a:cs typeface="Arial" panose="020B0604020202020204" pitchFamily="34" charset="0"/>
              </a:rPr>
              <a:t>Gradients</a:t>
            </a:r>
            <a:r>
              <a:rPr lang="zh-CN" altLang="en-US" sz="3600" b="1" dirty="0">
                <a:solidFill>
                  <a:schemeClr val="lt1"/>
                </a:solidFill>
                <a:latin typeface="Arial" panose="020B0604020202020204" pitchFamily="34" charset="0"/>
                <a:cs typeface="Arial" panose="020B0604020202020204" pitchFamily="34" charset="0"/>
              </a:rPr>
              <a:t> </a:t>
            </a:r>
            <a:r>
              <a:rPr lang="en-US" altLang="zh-CN" sz="3600" b="1" dirty="0">
                <a:solidFill>
                  <a:schemeClr val="lt1"/>
                </a:solidFill>
                <a:latin typeface="Arial" panose="020B0604020202020204" pitchFamily="34" charset="0"/>
                <a:cs typeface="Arial" panose="020B0604020202020204" pitchFamily="34" charset="0"/>
              </a:rPr>
              <a:t>as</a:t>
            </a:r>
            <a:r>
              <a:rPr lang="zh-CN" altLang="en-US" sz="3600" b="1" dirty="0">
                <a:solidFill>
                  <a:schemeClr val="lt1"/>
                </a:solidFill>
                <a:latin typeface="Arial" panose="020B0604020202020204" pitchFamily="34" charset="0"/>
                <a:cs typeface="Arial" panose="020B0604020202020204" pitchFamily="34" charset="0"/>
              </a:rPr>
              <a:t> </a:t>
            </a:r>
            <a:endParaRPr lang="en-US" altLang="zh-CN" sz="3600" b="1" dirty="0">
              <a:solidFill>
                <a:schemeClr val="lt1"/>
              </a:solidFill>
              <a:latin typeface="Arial" panose="020B0604020202020204" pitchFamily="34" charset="0"/>
              <a:cs typeface="Arial" panose="020B0604020202020204" pitchFamily="34" charset="0"/>
            </a:endParaRPr>
          </a:p>
          <a:p>
            <a:pPr marL="0" marR="0" lvl="0" indent="0" algn="ctr" rtl="0">
              <a:lnSpc>
                <a:spcPct val="100000"/>
              </a:lnSpc>
              <a:spcBef>
                <a:spcPts val="600"/>
              </a:spcBef>
              <a:spcAft>
                <a:spcPts val="0"/>
              </a:spcAft>
              <a:buClr>
                <a:schemeClr val="dk1"/>
              </a:buClr>
              <a:buSzPts val="1100"/>
              <a:buFont typeface="Arial"/>
              <a:buNone/>
            </a:pPr>
            <a:r>
              <a:rPr lang="en-US" altLang="zh-CN" sz="3600" b="1" dirty="0">
                <a:solidFill>
                  <a:schemeClr val="lt1"/>
                </a:solidFill>
                <a:latin typeface="Arial" panose="020B0604020202020204" pitchFamily="34" charset="0"/>
                <a:cs typeface="Arial" panose="020B0604020202020204" pitchFamily="34" charset="0"/>
              </a:rPr>
              <a:t>-----      - for</a:t>
            </a:r>
            <a:r>
              <a:rPr lang="zh-CN" altLang="en-US" sz="3600" b="1" dirty="0">
                <a:solidFill>
                  <a:schemeClr val="lt1"/>
                </a:solidFill>
                <a:latin typeface="Arial" panose="020B0604020202020204" pitchFamily="34" charset="0"/>
                <a:cs typeface="Arial" panose="020B0604020202020204" pitchFamily="34" charset="0"/>
              </a:rPr>
              <a:t> </a:t>
            </a:r>
            <a:r>
              <a:rPr lang="en-US" altLang="zh-CN" sz="3600" b="1" dirty="0">
                <a:solidFill>
                  <a:schemeClr val="lt1"/>
                </a:solidFill>
                <a:latin typeface="Arial" panose="020B0604020202020204" pitchFamily="34" charset="0"/>
                <a:cs typeface="Arial" panose="020B0604020202020204" pitchFamily="34" charset="0"/>
              </a:rPr>
              <a:t>Online</a:t>
            </a:r>
            <a:r>
              <a:rPr lang="zh-CN" altLang="en-US" sz="3600" b="1" dirty="0">
                <a:solidFill>
                  <a:schemeClr val="lt1"/>
                </a:solidFill>
                <a:latin typeface="Arial" panose="020B0604020202020204" pitchFamily="34" charset="0"/>
                <a:cs typeface="Arial" panose="020B0604020202020204" pitchFamily="34" charset="0"/>
              </a:rPr>
              <a:t> </a:t>
            </a:r>
            <a:r>
              <a:rPr lang="en-US" altLang="zh-CN" sz="3600" b="1" dirty="0">
                <a:solidFill>
                  <a:schemeClr val="lt1"/>
                </a:solidFill>
                <a:latin typeface="Arial" panose="020B0604020202020204" pitchFamily="34" charset="0"/>
                <a:cs typeface="Arial" panose="020B0604020202020204" pitchFamily="34" charset="0"/>
              </a:rPr>
              <a:t>Finetuning</a:t>
            </a:r>
            <a:r>
              <a:rPr lang="zh-CN" altLang="en-US" sz="3600" b="1" dirty="0">
                <a:solidFill>
                  <a:schemeClr val="lt1"/>
                </a:solidFill>
                <a:latin typeface="Arial" panose="020B0604020202020204" pitchFamily="34" charset="0"/>
                <a:cs typeface="Arial" panose="020B0604020202020204" pitchFamily="34" charset="0"/>
              </a:rPr>
              <a:t> </a:t>
            </a:r>
            <a:r>
              <a:rPr lang="en-US" altLang="zh-CN" sz="3600" b="1" dirty="0">
                <a:solidFill>
                  <a:schemeClr val="lt1"/>
                </a:solidFill>
                <a:latin typeface="Arial" panose="020B0604020202020204" pitchFamily="34" charset="0"/>
                <a:cs typeface="Arial" panose="020B0604020202020204" pitchFamily="34" charset="0"/>
              </a:rPr>
              <a:t>Decision</a:t>
            </a:r>
            <a:r>
              <a:rPr lang="zh-CN" altLang="en-US" sz="3600" b="1" dirty="0">
                <a:solidFill>
                  <a:schemeClr val="lt1"/>
                </a:solidFill>
                <a:latin typeface="Arial" panose="020B0604020202020204" pitchFamily="34" charset="0"/>
                <a:cs typeface="Arial" panose="020B0604020202020204" pitchFamily="34" charset="0"/>
              </a:rPr>
              <a:t> </a:t>
            </a:r>
            <a:r>
              <a:rPr lang="en-US" altLang="zh-CN" sz="3600" b="1" dirty="0">
                <a:solidFill>
                  <a:schemeClr val="lt1"/>
                </a:solidFill>
                <a:latin typeface="Arial" panose="020B0604020202020204" pitchFamily="34" charset="0"/>
                <a:cs typeface="Arial" panose="020B0604020202020204" pitchFamily="34" charset="0"/>
              </a:rPr>
              <a:t>Transformers</a:t>
            </a:r>
          </a:p>
          <a:p>
            <a:pPr marL="0" marR="0" lvl="0" indent="0" algn="ctr" rtl="0">
              <a:lnSpc>
                <a:spcPct val="100000"/>
              </a:lnSpc>
              <a:spcBef>
                <a:spcPts val="600"/>
              </a:spcBef>
              <a:spcAft>
                <a:spcPts val="0"/>
              </a:spcAft>
              <a:buClr>
                <a:schemeClr val="dk1"/>
              </a:buClr>
              <a:buSzPts val="1100"/>
              <a:buFont typeface="Arial"/>
              <a:buNone/>
            </a:pPr>
            <a:endParaRPr lang="en-US" sz="3600" b="1" dirty="0">
              <a:solidFill>
                <a:schemeClr val="lt1"/>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600"/>
              </a:spcBef>
              <a:spcAft>
                <a:spcPts val="0"/>
              </a:spcAft>
              <a:buClr>
                <a:srgbClr val="000000"/>
              </a:buClr>
              <a:buSzPts val="2500"/>
              <a:buFont typeface="Arial"/>
              <a:buNone/>
            </a:pPr>
            <a:endParaRPr lang="en-US" sz="2500" b="0"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600"/>
              </a:spcBef>
              <a:spcAft>
                <a:spcPts val="0"/>
              </a:spcAft>
              <a:buClr>
                <a:srgbClr val="000000"/>
              </a:buClr>
              <a:buSzPts val="2500"/>
              <a:buFont typeface="Arial"/>
              <a:buNone/>
            </a:pPr>
            <a:endParaRPr lang="en-US" altLang="zh-CN" sz="2500" dirty="0">
              <a:solidFill>
                <a:srgbClr val="FFFF00"/>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600"/>
              </a:spcBef>
              <a:spcAft>
                <a:spcPts val="0"/>
              </a:spcAft>
              <a:buClr>
                <a:srgbClr val="000000"/>
              </a:buClr>
              <a:buSzPts val="2500"/>
              <a:buFont typeface="Arial"/>
              <a:buNone/>
            </a:pPr>
            <a:endParaRPr lang="en-US" altLang="zh-CN" sz="1050" dirty="0">
              <a:solidFill>
                <a:srgbClr val="FFFF00"/>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600"/>
              </a:spcBef>
              <a:spcAft>
                <a:spcPts val="0"/>
              </a:spcAft>
              <a:buClr>
                <a:srgbClr val="000000"/>
              </a:buClr>
              <a:buSzPts val="2500"/>
              <a:buFont typeface="Arial"/>
              <a:buNone/>
            </a:pPr>
            <a:r>
              <a:rPr lang="en-US" altLang="zh-CN" sz="2500" b="1" dirty="0" err="1">
                <a:solidFill>
                  <a:srgbClr val="FFFF00"/>
                </a:solidFill>
                <a:latin typeface="Arial" panose="020B0604020202020204" pitchFamily="34" charset="0"/>
                <a:ea typeface="Arial"/>
                <a:cs typeface="Arial" panose="020B0604020202020204" pitchFamily="34" charset="0"/>
                <a:sym typeface="Arial"/>
              </a:rPr>
              <a:t>NeurIPS</a:t>
            </a:r>
            <a:r>
              <a:rPr lang="zh-CN" altLang="en-US" sz="2500" b="1" dirty="0">
                <a:solidFill>
                  <a:srgbClr val="FFFF00"/>
                </a:solidFill>
                <a:latin typeface="Arial" panose="020B0604020202020204" pitchFamily="34" charset="0"/>
                <a:ea typeface="Arial"/>
                <a:cs typeface="Arial" panose="020B0604020202020204" pitchFamily="34" charset="0"/>
                <a:sym typeface="Arial"/>
              </a:rPr>
              <a:t> </a:t>
            </a:r>
            <a:r>
              <a:rPr lang="en-US" altLang="zh-CN" sz="2500" b="1" dirty="0">
                <a:solidFill>
                  <a:srgbClr val="FFFF00"/>
                </a:solidFill>
                <a:latin typeface="Arial" panose="020B0604020202020204" pitchFamily="34" charset="0"/>
                <a:ea typeface="Arial"/>
                <a:cs typeface="Arial" panose="020B0604020202020204" pitchFamily="34" charset="0"/>
                <a:sym typeface="Arial"/>
              </a:rPr>
              <a:t>2024</a:t>
            </a:r>
            <a:r>
              <a:rPr lang="zh-CN" altLang="en-US" sz="2500" b="1" dirty="0">
                <a:solidFill>
                  <a:srgbClr val="FFFF00"/>
                </a:solidFill>
                <a:latin typeface="Arial" panose="020B0604020202020204" pitchFamily="34" charset="0"/>
                <a:ea typeface="Arial"/>
                <a:cs typeface="Arial" panose="020B0604020202020204" pitchFamily="34" charset="0"/>
                <a:sym typeface="Arial"/>
              </a:rPr>
              <a:t> </a:t>
            </a:r>
            <a:r>
              <a:rPr lang="en-US" altLang="zh-CN" sz="2500" b="1" dirty="0">
                <a:solidFill>
                  <a:srgbClr val="FFFF00"/>
                </a:solidFill>
                <a:latin typeface="Arial" panose="020B0604020202020204" pitchFamily="34" charset="0"/>
                <a:ea typeface="Arial"/>
                <a:cs typeface="Arial" panose="020B0604020202020204" pitchFamily="34" charset="0"/>
                <a:sym typeface="Arial"/>
              </a:rPr>
              <a:t>Spotlight</a:t>
            </a:r>
            <a:endParaRPr lang="en-US" sz="2500" b="1" u="none" strike="noStrike" cap="none" dirty="0">
              <a:solidFill>
                <a:schemeClr val="lt1"/>
              </a:solidFill>
              <a:latin typeface="Arial" panose="020B0604020202020204" pitchFamily="34" charset="0"/>
              <a:ea typeface="Arial"/>
              <a:cs typeface="Arial" panose="020B0604020202020204" pitchFamily="34" charset="0"/>
              <a:sym typeface="Arial"/>
            </a:endParaRPr>
          </a:p>
          <a:p>
            <a:pPr algn="ctr">
              <a:spcBef>
                <a:spcPts val="600"/>
              </a:spcBef>
              <a:buClr>
                <a:srgbClr val="000000"/>
              </a:buClr>
              <a:buSzPts val="2500"/>
            </a:pPr>
            <a:r>
              <a:rPr lang="en-US" altLang="zh-CN" sz="2500" dirty="0">
                <a:solidFill>
                  <a:schemeClr val="lt1"/>
                </a:solidFill>
                <a:latin typeface="Arial" panose="020B0604020202020204" pitchFamily="34" charset="0"/>
                <a:cs typeface="Arial" panose="020B0604020202020204" pitchFamily="34" charset="0"/>
              </a:rPr>
              <a:t>Kai Yan, Alexander G. Schwing, Yu-Xiong Wang</a:t>
            </a:r>
          </a:p>
          <a:p>
            <a:pPr algn="ctr">
              <a:spcBef>
                <a:spcPts val="600"/>
              </a:spcBef>
              <a:buClr>
                <a:srgbClr val="000000"/>
              </a:buClr>
              <a:buSzPts val="2500"/>
            </a:pPr>
            <a:r>
              <a:rPr lang="en-US" altLang="zh-CN" sz="2500" dirty="0">
                <a:solidFill>
                  <a:schemeClr val="lt1"/>
                </a:solidFill>
                <a:latin typeface="Arial" panose="020B0604020202020204" pitchFamily="34" charset="0"/>
                <a:cs typeface="Arial" panose="020B0604020202020204" pitchFamily="34" charset="0"/>
              </a:rPr>
              <a:t>University of Illinois Urbana-Champaign</a:t>
            </a:r>
          </a:p>
        </p:txBody>
      </p:sp>
      <p:pic>
        <p:nvPicPr>
          <p:cNvPr id="85" name="Google Shape;85;gfb69286e75_0_111" descr="A picture containing drawing&#10;&#10;Description automatically generated"/>
          <p:cNvPicPr preferRelativeResize="0"/>
          <p:nvPr/>
        </p:nvPicPr>
        <p:blipFill rotWithShape="1">
          <a:blip r:embed="rId4">
            <a:alphaModFix/>
          </a:blip>
          <a:srcRect/>
          <a:stretch/>
        </p:blipFill>
        <p:spPr>
          <a:xfrm>
            <a:off x="4641007" y="277232"/>
            <a:ext cx="2909981" cy="754082"/>
          </a:xfrm>
          <a:prstGeom prst="rect">
            <a:avLst/>
          </a:prstGeom>
          <a:noFill/>
          <a:ln>
            <a:noFill/>
          </a:ln>
        </p:spPr>
      </p:pic>
      <p:grpSp>
        <p:nvGrpSpPr>
          <p:cNvPr id="5" name="组合 4">
            <a:extLst>
              <a:ext uri="{FF2B5EF4-FFF2-40B4-BE49-F238E27FC236}">
                <a16:creationId xmlns:a16="http://schemas.microsoft.com/office/drawing/2014/main" id="{0A56A606-1E2C-67EA-4556-575C41BF9599}"/>
              </a:ext>
            </a:extLst>
          </p:cNvPr>
          <p:cNvGrpSpPr/>
          <p:nvPr/>
        </p:nvGrpSpPr>
        <p:grpSpPr>
          <a:xfrm>
            <a:off x="3407329" y="3384761"/>
            <a:ext cx="5377343" cy="1418005"/>
            <a:chOff x="3365249" y="3862228"/>
            <a:chExt cx="5377343" cy="1418005"/>
          </a:xfrm>
        </p:grpSpPr>
        <p:pic>
          <p:nvPicPr>
            <p:cNvPr id="2" name="图片 1" descr="微笑的男孩&#10;&#10;描述已自动生成">
              <a:extLst>
                <a:ext uri="{FF2B5EF4-FFF2-40B4-BE49-F238E27FC236}">
                  <a16:creationId xmlns:a16="http://schemas.microsoft.com/office/drawing/2014/main" id="{870B1B76-1178-9622-5380-8D3909339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249" y="3862649"/>
              <a:ext cx="1427785" cy="1417162"/>
            </a:xfrm>
            <a:prstGeom prst="roundRect">
              <a:avLst/>
            </a:prstGeom>
          </p:spPr>
        </p:pic>
        <p:pic>
          <p:nvPicPr>
            <p:cNvPr id="3" name="Picture 2">
              <a:extLst>
                <a:ext uri="{FF2B5EF4-FFF2-40B4-BE49-F238E27FC236}">
                  <a16:creationId xmlns:a16="http://schemas.microsoft.com/office/drawing/2014/main" id="{9F1890A0-7806-75C5-094F-CB3AE48FDE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4187" y="3875232"/>
              <a:ext cx="1343626" cy="1391997"/>
            </a:xfrm>
            <a:prstGeom prst="roundRect">
              <a:avLst/>
            </a:prstGeom>
            <a:noFill/>
            <a:extLst>
              <a:ext uri="{909E8E84-426E-40DD-AFC4-6F175D3DCCD1}">
                <a14:hiddenFill xmlns:a14="http://schemas.microsoft.com/office/drawing/2010/main">
                  <a:solidFill>
                    <a:srgbClr val="FFFFFF"/>
                  </a:solidFill>
                </a14:hiddenFill>
              </a:ext>
            </a:extLst>
          </p:spPr>
        </p:pic>
        <p:pic>
          <p:nvPicPr>
            <p:cNvPr id="4" name="图片 3" descr="男人戴着眼镜&#10;&#10;描述已自动生成">
              <a:extLst>
                <a:ext uri="{FF2B5EF4-FFF2-40B4-BE49-F238E27FC236}">
                  <a16:creationId xmlns:a16="http://schemas.microsoft.com/office/drawing/2014/main" id="{8C210211-27B3-3B18-B6E7-552BFE8663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8966" y="3862228"/>
              <a:ext cx="1343626" cy="1418005"/>
            </a:xfrm>
            <a:prstGeom prst="roundRect">
              <a:avLst/>
            </a:prstGeom>
          </p:spPr>
        </p:pic>
      </p:grpSp>
      <p:pic>
        <p:nvPicPr>
          <p:cNvPr id="1026" name="Picture 2" descr="Papers to be presented at NeurIPS – Data-Intensive Development Lab">
            <a:extLst>
              <a:ext uri="{FF2B5EF4-FFF2-40B4-BE49-F238E27FC236}">
                <a16:creationId xmlns:a16="http://schemas.microsoft.com/office/drawing/2014/main" id="{3F6C2D82-1747-828C-1249-24F4AA8265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2542" y="5301484"/>
            <a:ext cx="1457637" cy="141288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a:extLst>
              <a:ext uri="{FF2B5EF4-FFF2-40B4-BE49-F238E27FC236}">
                <a16:creationId xmlns:a16="http://schemas.microsoft.com/office/drawing/2014/main" id="{C72561E0-DD3C-F89A-88D4-0415F26CB804}"/>
              </a:ext>
            </a:extLst>
          </p:cNvPr>
          <p:cNvGrpSpPr/>
          <p:nvPr/>
        </p:nvGrpSpPr>
        <p:grpSpPr>
          <a:xfrm>
            <a:off x="1815243" y="2110118"/>
            <a:ext cx="1800493" cy="687600"/>
            <a:chOff x="3141123" y="2042770"/>
            <a:chExt cx="1800493" cy="687600"/>
          </a:xfrm>
        </p:grpSpPr>
        <p:sp>
          <p:nvSpPr>
            <p:cNvPr id="7" name="流程图: 延期 6">
              <a:extLst>
                <a:ext uri="{FF2B5EF4-FFF2-40B4-BE49-F238E27FC236}">
                  <a16:creationId xmlns:a16="http://schemas.microsoft.com/office/drawing/2014/main" id="{4C0A42BD-F3B2-A4BF-7A31-D11361EE9510}"/>
                </a:ext>
              </a:extLst>
            </p:cNvPr>
            <p:cNvSpPr/>
            <p:nvPr/>
          </p:nvSpPr>
          <p:spPr>
            <a:xfrm rot="10800000">
              <a:off x="3175646" y="2042770"/>
              <a:ext cx="865725" cy="685799"/>
            </a:xfrm>
            <a:prstGeom prst="flowChartDelay">
              <a:avLst/>
            </a:prstGeom>
            <a:effectLst>
              <a:outerShdw blurRad="50800" dist="38100" dir="2700000" algn="t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p:nvSpPr>
            <p:cNvPr id="8" name="流程图: 延期 7">
              <a:extLst>
                <a:ext uri="{FF2B5EF4-FFF2-40B4-BE49-F238E27FC236}">
                  <a16:creationId xmlns:a16="http://schemas.microsoft.com/office/drawing/2014/main" id="{7C8FCC26-F41A-89A8-5854-A6B77F24B630}"/>
                </a:ext>
              </a:extLst>
            </p:cNvPr>
            <p:cNvSpPr/>
            <p:nvPr/>
          </p:nvSpPr>
          <p:spPr>
            <a:xfrm>
              <a:off x="4041370" y="2042770"/>
              <a:ext cx="867600" cy="687600"/>
            </a:xfrm>
            <a:prstGeom prst="flowChartDelay">
              <a:avLst/>
            </a:prstGeom>
            <a:solidFill>
              <a:srgbClr val="FFC000"/>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65DB2223-F244-2975-A2CC-BCE90C790151}"/>
                </a:ext>
              </a:extLst>
            </p:cNvPr>
            <p:cNvSpPr txBox="1"/>
            <p:nvPr/>
          </p:nvSpPr>
          <p:spPr>
            <a:xfrm>
              <a:off x="3141123" y="2062504"/>
              <a:ext cx="1800493" cy="646331"/>
            </a:xfrm>
            <a:prstGeom prst="rect">
              <a:avLst/>
            </a:prstGeom>
            <a:noFill/>
          </p:spPr>
          <p:txBody>
            <a:bodyPr wrap="none" rtlCol="0">
              <a:spAutoFit/>
            </a:bodyPr>
            <a:lstStyle/>
            <a:p>
              <a:r>
                <a:rPr lang="en-US" altLang="zh-CN" sz="3600" dirty="0">
                  <a:solidFill>
                    <a:schemeClr val="bg1"/>
                  </a:solidFill>
                  <a:latin typeface="Imprint MT Shadow" panose="04020605060303030202" pitchFamily="82" charset="0"/>
                  <a:cs typeface="Arial" panose="020B0604020202020204" pitchFamily="34" charset="0"/>
                </a:rPr>
                <a:t>Vitamin</a:t>
              </a:r>
              <a:endParaRPr lang="zh-CN" altLang="en-US" sz="3600" dirty="0">
                <a:solidFill>
                  <a:schemeClr val="bg1"/>
                </a:solidFill>
                <a:latin typeface="Imprint MT Shadow" panose="04020605060303030202" pitchFamily="82" charset="0"/>
                <a:cs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fa0f5b21c0_0_160"/>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r>
              <a:rPr lang="en-US" altLang="zh-CN" sz="2400" dirty="0">
                <a:latin typeface="Arial" panose="020B0604020202020204" pitchFamily="34" charset="0"/>
                <a:cs typeface="Arial" panose="020B0604020202020204" pitchFamily="34" charset="0"/>
                <a:sym typeface="Arial"/>
              </a:rPr>
              <a:t>Language and Vision communities have much benefitted from scaling…</a:t>
            </a:r>
          </a:p>
          <a:p>
            <a:pPr lvl="1"/>
            <a:r>
              <a:rPr lang="en-US" altLang="zh-CN" sz="2000" dirty="0">
                <a:latin typeface="Arial" panose="020B0604020202020204" pitchFamily="34" charset="0"/>
                <a:cs typeface="Arial" panose="020B0604020202020204" pitchFamily="34" charset="0"/>
                <a:sym typeface="Arial"/>
              </a:rPr>
              <a:t>But Reinforcement Learning (RL) is still using small multi-layer </a:t>
            </a:r>
            <a:r>
              <a:rPr lang="en-US" altLang="zh-CN" sz="2000" dirty="0" err="1">
                <a:latin typeface="Arial" panose="020B0604020202020204" pitchFamily="34" charset="0"/>
                <a:cs typeface="Arial" panose="020B0604020202020204" pitchFamily="34" charset="0"/>
                <a:sym typeface="Arial"/>
              </a:rPr>
              <a:t>perceptrons</a:t>
            </a:r>
            <a:r>
              <a:rPr lang="en-US" altLang="zh-CN" sz="2000" dirty="0">
                <a:latin typeface="Arial" panose="020B0604020202020204" pitchFamily="34" charset="0"/>
                <a:cs typeface="Arial" panose="020B0604020202020204" pitchFamily="34" charset="0"/>
                <a:sym typeface="Arial"/>
              </a:rPr>
              <a:t>!</a:t>
            </a:r>
            <a:endParaRPr lang="en-US" sz="1600" dirty="0">
              <a:solidFill>
                <a:srgbClr val="FF0000"/>
              </a:solidFill>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p:txBody>
      </p:sp>
      <p:sp>
        <p:nvSpPr>
          <p:cNvPr id="640" name="Google Shape;640;gfa0f5b21c0_0_160"/>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641" name="Google Shape;641;gfa0f5b21c0_0_160"/>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Department of Computer Science</a:t>
            </a:r>
            <a:endParaRPr sz="900" b="0" i="0" u="none" strike="noStrike" cap="none">
              <a:solidFill>
                <a:schemeClr val="lt1"/>
              </a:solidFill>
              <a:latin typeface="Arial"/>
              <a:ea typeface="Arial"/>
              <a:cs typeface="Arial"/>
              <a:sym typeface="Arial"/>
            </a:endParaRPr>
          </a:p>
        </p:txBody>
      </p:sp>
      <p:sp>
        <p:nvSpPr>
          <p:cNvPr id="642" name="Google Shape;642;gfa0f5b21c0_0_160"/>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GRAINGER COLLEGE OF ENGINEERING</a:t>
            </a:r>
            <a:endParaRPr sz="900" b="0" i="0" u="none" strike="noStrike" cap="none">
              <a:solidFill>
                <a:schemeClr val="lt1"/>
              </a:solidFill>
              <a:latin typeface="Arial"/>
              <a:ea typeface="Arial"/>
              <a:cs typeface="Arial"/>
              <a:sym typeface="Arial"/>
            </a:endParaRPr>
          </a:p>
        </p:txBody>
      </p:sp>
      <p:sp>
        <p:nvSpPr>
          <p:cNvPr id="643" name="Google Shape;643;gfa0f5b21c0_0_160"/>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644" name="Google Shape;644;gfa0f5b21c0_0_160"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645" name="Google Shape;645;gfa0f5b21c0_0_160"/>
          <p:cNvSpPr txBox="1"/>
          <p:nvPr/>
        </p:nvSpPr>
        <p:spPr>
          <a:xfrm>
            <a:off x="376810" y="154173"/>
            <a:ext cx="109101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zh-CN" sz="3200">
                <a:solidFill>
                  <a:schemeClr val="lt1"/>
                </a:solidFill>
                <a:latin typeface="Arial" panose="020B0604020202020204" pitchFamily="34" charset="0"/>
                <a:cs typeface="Arial" panose="020B0604020202020204" pitchFamily="34" charset="0"/>
              </a:rPr>
              <a:t>Catching up with the Transformer Age</a:t>
            </a:r>
            <a:endParaRPr lang="en-US" altLang="zh-CN" sz="32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13" name="文本框 12">
            <a:extLst>
              <a:ext uri="{FF2B5EF4-FFF2-40B4-BE49-F238E27FC236}">
                <a16:creationId xmlns:a16="http://schemas.microsoft.com/office/drawing/2014/main" id="{54AE5449-2F9D-46AB-8795-596EDB37F42D}"/>
              </a:ext>
            </a:extLst>
          </p:cNvPr>
          <p:cNvSpPr txBox="1"/>
          <p:nvPr/>
        </p:nvSpPr>
        <p:spPr>
          <a:xfrm>
            <a:off x="10444406" y="6156685"/>
            <a:ext cx="1747594" cy="276999"/>
          </a:xfrm>
          <a:prstGeom prst="rect">
            <a:avLst/>
          </a:prstGeom>
          <a:noFill/>
        </p:spPr>
        <p:txBody>
          <a:bodyPr wrap="none" rtlCol="0">
            <a:spAutoFit/>
          </a:bodyPr>
          <a:lstStyle/>
          <a:p>
            <a:r>
              <a:rPr lang="en-US" altLang="zh-CN" sz="1200">
                <a:solidFill>
                  <a:schemeClr val="bg1">
                    <a:lumMod val="75000"/>
                  </a:schemeClr>
                </a:solidFill>
                <a:latin typeface="Arial" panose="020B0604020202020204" pitchFamily="34" charset="0"/>
                <a:cs typeface="Arial" panose="020B0604020202020204" pitchFamily="34" charset="0"/>
              </a:rPr>
              <a:t>Image Source: Internet</a:t>
            </a:r>
            <a:endParaRPr lang="zh-CN" altLang="en-US" sz="1200">
              <a:solidFill>
                <a:schemeClr val="bg1">
                  <a:lumMod val="75000"/>
                </a:schemeClr>
              </a:solidFill>
              <a:latin typeface="Arial" panose="020B0604020202020204" pitchFamily="34" charset="0"/>
              <a:cs typeface="Arial" panose="020B0604020202020204" pitchFamily="34" charset="0"/>
            </a:endParaRPr>
          </a:p>
        </p:txBody>
      </p:sp>
      <p:grpSp>
        <p:nvGrpSpPr>
          <p:cNvPr id="18" name="组合 17">
            <a:extLst>
              <a:ext uri="{FF2B5EF4-FFF2-40B4-BE49-F238E27FC236}">
                <a16:creationId xmlns:a16="http://schemas.microsoft.com/office/drawing/2014/main" id="{E8485754-77A2-3938-B488-DC3A7A2D880B}"/>
              </a:ext>
            </a:extLst>
          </p:cNvPr>
          <p:cNvGrpSpPr/>
          <p:nvPr/>
        </p:nvGrpSpPr>
        <p:grpSpPr>
          <a:xfrm>
            <a:off x="8001339" y="2827017"/>
            <a:ext cx="3225563" cy="3050219"/>
            <a:chOff x="8001339" y="2827017"/>
            <a:chExt cx="3225563" cy="3050219"/>
          </a:xfrm>
        </p:grpSpPr>
        <p:sp>
          <p:nvSpPr>
            <p:cNvPr id="4" name="文本框 3">
              <a:extLst>
                <a:ext uri="{FF2B5EF4-FFF2-40B4-BE49-F238E27FC236}">
                  <a16:creationId xmlns:a16="http://schemas.microsoft.com/office/drawing/2014/main" id="{A4CB6580-A5A0-8288-96BE-2F020A143E42}"/>
                </a:ext>
              </a:extLst>
            </p:cNvPr>
            <p:cNvSpPr txBox="1"/>
            <p:nvPr/>
          </p:nvSpPr>
          <p:spPr>
            <a:xfrm>
              <a:off x="8001339" y="5046239"/>
              <a:ext cx="3225563" cy="830997"/>
            </a:xfrm>
            <a:prstGeom prst="rect">
              <a:avLst/>
            </a:prstGeom>
            <a:noFill/>
          </p:spPr>
          <p:txBody>
            <a:bodyPr wrap="none" rtlCol="0">
              <a:spAutoFit/>
            </a:bodyPr>
            <a:lstStyle/>
            <a:p>
              <a:pPr algn="ctr"/>
              <a:r>
                <a:rPr lang="en-US" altLang="zh-CN" sz="1600">
                  <a:latin typeface="Arial" panose="020B0604020202020204" pitchFamily="34" charset="0"/>
                  <a:cs typeface="Arial" panose="020B0604020202020204" pitchFamily="34" charset="0"/>
                </a:rPr>
                <a:t>Flagship Large Language Models</a:t>
              </a:r>
            </a:p>
            <a:p>
              <a:pPr algn="ctr"/>
              <a:r>
                <a:rPr lang="en-US" altLang="zh-CN" sz="1600">
                  <a:latin typeface="Arial" panose="020B0604020202020204" pitchFamily="34" charset="0"/>
                  <a:cs typeface="Arial" panose="020B0604020202020204" pitchFamily="34" charset="0"/>
                </a:rPr>
                <a:t>~100</a:t>
              </a:r>
              <a:r>
                <a:rPr lang="en-US" altLang="zh-CN" sz="1600" b="1">
                  <a:solidFill>
                    <a:srgbClr val="FF0000"/>
                  </a:solidFill>
                  <a:latin typeface="Arial" panose="020B0604020202020204" pitchFamily="34" charset="0"/>
                  <a:cs typeface="Arial" panose="020B0604020202020204" pitchFamily="34" charset="0"/>
                </a:rPr>
                <a:t>B</a:t>
              </a:r>
              <a:r>
                <a:rPr lang="en-US" altLang="zh-CN" sz="1600">
                  <a:latin typeface="Arial" panose="020B0604020202020204" pitchFamily="34" charset="0"/>
                  <a:cs typeface="Arial" panose="020B0604020202020204" pitchFamily="34" charset="0"/>
                </a:rPr>
                <a:t> params</a:t>
              </a:r>
            </a:p>
            <a:p>
              <a:pPr algn="ctr"/>
              <a:r>
                <a:rPr lang="en-US" altLang="zh-CN" sz="1600">
                  <a:latin typeface="Arial" panose="020B0604020202020204" pitchFamily="34" charset="0"/>
                  <a:cs typeface="Arial" panose="020B0604020202020204" pitchFamily="34" charset="0"/>
                </a:rPr>
                <a:t>Transformers</a:t>
              </a:r>
              <a:endParaRPr lang="zh-CN" altLang="en-US" sz="1600">
                <a:latin typeface="Arial" panose="020B0604020202020204" pitchFamily="34" charset="0"/>
                <a:cs typeface="Arial" panose="020B0604020202020204" pitchFamily="34" charset="0"/>
              </a:endParaRPr>
            </a:p>
          </p:txBody>
        </p:sp>
        <p:grpSp>
          <p:nvGrpSpPr>
            <p:cNvPr id="12" name="组合 11">
              <a:extLst>
                <a:ext uri="{FF2B5EF4-FFF2-40B4-BE49-F238E27FC236}">
                  <a16:creationId xmlns:a16="http://schemas.microsoft.com/office/drawing/2014/main" id="{114BDC2D-AF4A-69AA-4E61-5F6A02B3A330}"/>
                </a:ext>
              </a:extLst>
            </p:cNvPr>
            <p:cNvGrpSpPr/>
            <p:nvPr/>
          </p:nvGrpSpPr>
          <p:grpSpPr>
            <a:xfrm>
              <a:off x="8225461" y="2827017"/>
              <a:ext cx="2777320" cy="1986193"/>
              <a:chOff x="8141924" y="2995070"/>
              <a:chExt cx="2777320" cy="1986193"/>
            </a:xfrm>
          </p:grpSpPr>
          <p:grpSp>
            <p:nvGrpSpPr>
              <p:cNvPr id="10" name="组合 9">
                <a:extLst>
                  <a:ext uri="{FF2B5EF4-FFF2-40B4-BE49-F238E27FC236}">
                    <a16:creationId xmlns:a16="http://schemas.microsoft.com/office/drawing/2014/main" id="{5ADA521A-48C6-01A7-4EC9-7F787CD7F5C7}"/>
                  </a:ext>
                </a:extLst>
              </p:cNvPr>
              <p:cNvGrpSpPr/>
              <p:nvPr/>
            </p:nvGrpSpPr>
            <p:grpSpPr>
              <a:xfrm>
                <a:off x="8141924" y="3541263"/>
                <a:ext cx="2777320" cy="1440000"/>
                <a:chOff x="8141924" y="3541263"/>
                <a:chExt cx="2777320" cy="1440000"/>
              </a:xfrm>
            </p:grpSpPr>
            <p:pic>
              <p:nvPicPr>
                <p:cNvPr id="1028" name="Picture 4" descr="Qwen · GitHub">
                  <a:extLst>
                    <a:ext uri="{FF2B5EF4-FFF2-40B4-BE49-F238E27FC236}">
                      <a16:creationId xmlns:a16="http://schemas.microsoft.com/office/drawing/2014/main" id="{69D1B699-0AAE-9125-48ED-C91CD33A9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9244" y="37212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AI">
                  <a:extLst>
                    <a:ext uri="{FF2B5EF4-FFF2-40B4-BE49-F238E27FC236}">
                      <a16:creationId xmlns:a16="http://schemas.microsoft.com/office/drawing/2014/main" id="{4D8D8CD9-91DA-12CF-88F6-CC65594F1C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1924" y="3541263"/>
                  <a:ext cx="1440000" cy="14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图片 8" descr="图标&#10;&#10;描述已自动生成">
                <a:extLst>
                  <a:ext uri="{FF2B5EF4-FFF2-40B4-BE49-F238E27FC236}">
                    <a16:creationId xmlns:a16="http://schemas.microsoft.com/office/drawing/2014/main" id="{D88A04BF-CBA5-1E62-E188-F1E32AD4A1BC}"/>
                  </a:ext>
                </a:extLst>
              </p:cNvPr>
              <p:cNvPicPr>
                <a:picLocks noChangeAspect="1"/>
              </p:cNvPicPr>
              <p:nvPr/>
            </p:nvPicPr>
            <p:blipFill>
              <a:blip r:embed="rId6"/>
              <a:stretch>
                <a:fillRect/>
              </a:stretch>
            </p:blipFill>
            <p:spPr>
              <a:xfrm>
                <a:off x="8787475" y="2995070"/>
                <a:ext cx="1486218" cy="546193"/>
              </a:xfrm>
              <a:prstGeom prst="rect">
                <a:avLst/>
              </a:prstGeom>
            </p:spPr>
          </p:pic>
        </p:grpSp>
      </p:grpSp>
      <p:grpSp>
        <p:nvGrpSpPr>
          <p:cNvPr id="17" name="组合 16">
            <a:extLst>
              <a:ext uri="{FF2B5EF4-FFF2-40B4-BE49-F238E27FC236}">
                <a16:creationId xmlns:a16="http://schemas.microsoft.com/office/drawing/2014/main" id="{804B2C68-395F-4E66-0F48-84872BC2BA54}"/>
              </a:ext>
            </a:extLst>
          </p:cNvPr>
          <p:cNvGrpSpPr/>
          <p:nvPr/>
        </p:nvGrpSpPr>
        <p:grpSpPr>
          <a:xfrm>
            <a:off x="4451741" y="2824803"/>
            <a:ext cx="2648197" cy="3052433"/>
            <a:chOff x="4641410" y="2824803"/>
            <a:chExt cx="2648197" cy="3052433"/>
          </a:xfrm>
        </p:grpSpPr>
        <p:sp>
          <p:nvSpPr>
            <p:cNvPr id="2" name="文本框 1">
              <a:extLst>
                <a:ext uri="{FF2B5EF4-FFF2-40B4-BE49-F238E27FC236}">
                  <a16:creationId xmlns:a16="http://schemas.microsoft.com/office/drawing/2014/main" id="{7B32FF44-0543-925A-4B2C-69B9ECEC5576}"/>
                </a:ext>
              </a:extLst>
            </p:cNvPr>
            <p:cNvSpPr txBox="1"/>
            <p:nvPr/>
          </p:nvSpPr>
          <p:spPr>
            <a:xfrm>
              <a:off x="5185487" y="5046239"/>
              <a:ext cx="1560042" cy="830997"/>
            </a:xfrm>
            <a:prstGeom prst="rect">
              <a:avLst/>
            </a:prstGeom>
            <a:noFill/>
          </p:spPr>
          <p:txBody>
            <a:bodyPr wrap="none" rtlCol="0">
              <a:spAutoFit/>
            </a:bodyPr>
            <a:lstStyle/>
            <a:p>
              <a:pPr algn="ctr"/>
              <a:r>
                <a:rPr lang="en-US" altLang="zh-CN" sz="1600" dirty="0">
                  <a:latin typeface="Arial" panose="020B0604020202020204" pitchFamily="34" charset="0"/>
                  <a:cs typeface="Arial" panose="020B0604020202020204" pitchFamily="34" charset="0"/>
                </a:rPr>
                <a:t>ViT-B-16 [1]</a:t>
              </a:r>
            </a:p>
            <a:p>
              <a:pPr algn="ctr"/>
              <a:r>
                <a:rPr lang="en-US" altLang="zh-CN" sz="1600" dirty="0">
                  <a:latin typeface="Arial" panose="020B0604020202020204" pitchFamily="34" charset="0"/>
                  <a:cs typeface="Arial" panose="020B0604020202020204" pitchFamily="34" charset="0"/>
                </a:rPr>
                <a:t>~100</a:t>
              </a:r>
              <a:r>
                <a:rPr lang="en-US" altLang="zh-CN" sz="1600" b="1" dirty="0">
                  <a:solidFill>
                    <a:srgbClr val="FF0000"/>
                  </a:solidFill>
                  <a:latin typeface="Arial" panose="020B0604020202020204" pitchFamily="34" charset="0"/>
                  <a:cs typeface="Arial" panose="020B0604020202020204" pitchFamily="34" charset="0"/>
                </a:rPr>
                <a:t>M</a:t>
              </a:r>
              <a:r>
                <a:rPr lang="en-US" altLang="zh-CN" sz="1600" dirty="0">
                  <a:latin typeface="Arial" panose="020B0604020202020204" pitchFamily="34" charset="0"/>
                  <a:cs typeface="Arial" panose="020B0604020202020204" pitchFamily="34" charset="0"/>
                </a:rPr>
                <a:t> params</a:t>
              </a:r>
            </a:p>
            <a:p>
              <a:pPr algn="ctr"/>
              <a:r>
                <a:rPr lang="en-US" altLang="zh-CN" sz="1600" dirty="0">
                  <a:latin typeface="Arial" panose="020B0604020202020204" pitchFamily="34" charset="0"/>
                  <a:cs typeface="Arial" panose="020B0604020202020204" pitchFamily="34" charset="0"/>
                </a:rPr>
                <a:t>Transformers</a:t>
              </a:r>
              <a:endParaRPr lang="zh-CN" altLang="en-US" sz="1600" dirty="0">
                <a:latin typeface="Arial" panose="020B0604020202020204" pitchFamily="34" charset="0"/>
                <a:cs typeface="Arial" panose="020B0604020202020204" pitchFamily="34" charset="0"/>
              </a:endParaRPr>
            </a:p>
          </p:txBody>
        </p:sp>
        <p:pic>
          <p:nvPicPr>
            <p:cNvPr id="15" name="图片 14" descr="图示&#10;&#10;描述已自动生成">
              <a:extLst>
                <a:ext uri="{FF2B5EF4-FFF2-40B4-BE49-F238E27FC236}">
                  <a16:creationId xmlns:a16="http://schemas.microsoft.com/office/drawing/2014/main" id="{49B306F6-4EDE-6951-E5DA-AC1AED1E00EC}"/>
                </a:ext>
              </a:extLst>
            </p:cNvPr>
            <p:cNvPicPr>
              <a:picLocks noChangeAspect="1"/>
            </p:cNvPicPr>
            <p:nvPr/>
          </p:nvPicPr>
          <p:blipFill>
            <a:blip r:embed="rId7"/>
            <a:stretch>
              <a:fillRect/>
            </a:stretch>
          </p:blipFill>
          <p:spPr>
            <a:xfrm>
              <a:off x="4641410" y="2824803"/>
              <a:ext cx="2648197" cy="1990621"/>
            </a:xfrm>
            <a:prstGeom prst="rect">
              <a:avLst/>
            </a:prstGeom>
          </p:spPr>
        </p:pic>
      </p:grpSp>
      <p:grpSp>
        <p:nvGrpSpPr>
          <p:cNvPr id="16" name="组合 15">
            <a:extLst>
              <a:ext uri="{FF2B5EF4-FFF2-40B4-BE49-F238E27FC236}">
                <a16:creationId xmlns:a16="http://schemas.microsoft.com/office/drawing/2014/main" id="{4BDA8B17-8C41-3D99-699F-94ABD91BE7A5}"/>
              </a:ext>
            </a:extLst>
          </p:cNvPr>
          <p:cNvGrpSpPr/>
          <p:nvPr/>
        </p:nvGrpSpPr>
        <p:grpSpPr>
          <a:xfrm>
            <a:off x="461192" y="2991438"/>
            <a:ext cx="3082895" cy="2885798"/>
            <a:chOff x="461192" y="2991438"/>
            <a:chExt cx="3082895" cy="2885798"/>
          </a:xfrm>
        </p:grpSpPr>
        <p:sp>
          <p:nvSpPr>
            <p:cNvPr id="3" name="文本框 2">
              <a:extLst>
                <a:ext uri="{FF2B5EF4-FFF2-40B4-BE49-F238E27FC236}">
                  <a16:creationId xmlns:a16="http://schemas.microsoft.com/office/drawing/2014/main" id="{208C07E0-E935-2238-EA42-5EB98E7F377D}"/>
                </a:ext>
              </a:extLst>
            </p:cNvPr>
            <p:cNvSpPr txBox="1"/>
            <p:nvPr/>
          </p:nvSpPr>
          <p:spPr>
            <a:xfrm>
              <a:off x="461192" y="5046239"/>
              <a:ext cx="3082895" cy="830997"/>
            </a:xfrm>
            <a:prstGeom prst="rect">
              <a:avLst/>
            </a:prstGeom>
            <a:noFill/>
          </p:spPr>
          <p:txBody>
            <a:bodyPr wrap="none" rtlCol="0">
              <a:spAutoFit/>
            </a:bodyPr>
            <a:lstStyle/>
            <a:p>
              <a:pPr algn="ctr"/>
              <a:r>
                <a:rPr lang="en-US" altLang="zh-CN" sz="1600" dirty="0">
                  <a:latin typeface="Arial" panose="020B0604020202020204" pitchFamily="34" charset="0"/>
                  <a:cs typeface="Arial" panose="020B0604020202020204" pitchFamily="34" charset="0"/>
                </a:rPr>
                <a:t>Typical RL Actor / Critic</a:t>
              </a:r>
            </a:p>
            <a:p>
              <a:pPr algn="ctr"/>
              <a:r>
                <a:rPr lang="en-US" altLang="zh-CN" sz="1600" dirty="0">
                  <a:latin typeface="Arial" panose="020B0604020202020204" pitchFamily="34" charset="0"/>
                  <a:cs typeface="Arial" panose="020B0604020202020204" pitchFamily="34" charset="0"/>
                </a:rPr>
                <a:t>~100</a:t>
              </a:r>
              <a:r>
                <a:rPr lang="en-US" altLang="zh-CN" sz="1600" b="1" dirty="0">
                  <a:solidFill>
                    <a:srgbClr val="FF0000"/>
                  </a:solidFill>
                  <a:latin typeface="Arial" panose="020B0604020202020204" pitchFamily="34" charset="0"/>
                  <a:cs typeface="Arial" panose="020B0604020202020204" pitchFamily="34" charset="0"/>
                </a:rPr>
                <a:t>K</a:t>
              </a:r>
              <a:r>
                <a:rPr lang="en-US" altLang="zh-CN" sz="1600" dirty="0">
                  <a:latin typeface="Arial" panose="020B0604020202020204" pitchFamily="34" charset="0"/>
                  <a:cs typeface="Arial" panose="020B0604020202020204" pitchFamily="34" charset="0"/>
                </a:rPr>
                <a:t> params</a:t>
              </a:r>
            </a:p>
            <a:p>
              <a:pPr algn="ctr"/>
              <a:r>
                <a:rPr lang="en-US" altLang="zh-CN" sz="1600" dirty="0">
                  <a:latin typeface="Arial" panose="020B0604020202020204" pitchFamily="34" charset="0"/>
                  <a:cs typeface="Arial" panose="020B0604020202020204" pitchFamily="34" charset="0"/>
                </a:rPr>
                <a:t>Multi-Layer </a:t>
              </a:r>
              <a:r>
                <a:rPr lang="en-US" altLang="zh-CN" sz="1600" dirty="0" err="1">
                  <a:latin typeface="Arial" panose="020B0604020202020204" pitchFamily="34" charset="0"/>
                  <a:cs typeface="Arial" panose="020B0604020202020204" pitchFamily="34" charset="0"/>
                </a:rPr>
                <a:t>Perceptrons</a:t>
              </a:r>
              <a:r>
                <a:rPr lang="en-US" altLang="zh-CN" sz="1600" dirty="0">
                  <a:latin typeface="Arial" panose="020B0604020202020204" pitchFamily="34" charset="0"/>
                  <a:cs typeface="Arial" panose="020B0604020202020204" pitchFamily="34" charset="0"/>
                </a:rPr>
                <a:t> (MLPs)</a:t>
              </a:r>
            </a:p>
          </p:txBody>
        </p:sp>
        <p:pic>
          <p:nvPicPr>
            <p:cNvPr id="1036" name="Picture 12" descr="GitHub - Thanasis1101/MLP-from-scratch: Multilayer Perceptron  implementation from scratch in Matlab">
              <a:extLst>
                <a:ext uri="{FF2B5EF4-FFF2-40B4-BE49-F238E27FC236}">
                  <a16:creationId xmlns:a16="http://schemas.microsoft.com/office/drawing/2014/main" id="{E1B0C0C8-478A-4010-377C-4EDDFE4791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514" y="2991438"/>
              <a:ext cx="2762250" cy="165735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文本框 18">
            <a:extLst>
              <a:ext uri="{FF2B5EF4-FFF2-40B4-BE49-F238E27FC236}">
                <a16:creationId xmlns:a16="http://schemas.microsoft.com/office/drawing/2014/main" id="{0F5EE15D-A821-A317-0754-B93BEE2C42DE}"/>
              </a:ext>
            </a:extLst>
          </p:cNvPr>
          <p:cNvSpPr txBox="1"/>
          <p:nvPr/>
        </p:nvSpPr>
        <p:spPr>
          <a:xfrm>
            <a:off x="0" y="6156685"/>
            <a:ext cx="8184805" cy="276999"/>
          </a:xfrm>
          <a:prstGeom prst="rect">
            <a:avLst/>
          </a:prstGeom>
          <a:noFill/>
        </p:spPr>
        <p:txBody>
          <a:bodyPr wrap="none" rtlCol="0">
            <a:spAutoFit/>
          </a:bodyPr>
          <a:lstStyle/>
          <a:p>
            <a:r>
              <a:rPr lang="en-US" altLang="zh-CN" sz="1200">
                <a:solidFill>
                  <a:schemeClr val="bg1">
                    <a:lumMod val="75000"/>
                  </a:schemeClr>
                </a:solidFill>
                <a:latin typeface="Arial" panose="020B0604020202020204" pitchFamily="34" charset="0"/>
                <a:cs typeface="Arial" panose="020B0604020202020204" pitchFamily="34" charset="0"/>
              </a:rPr>
              <a:t>[1] A. </a:t>
            </a:r>
            <a:r>
              <a:rPr lang="en-US" altLang="zh-CN" sz="1200" err="1">
                <a:solidFill>
                  <a:schemeClr val="bg1">
                    <a:lumMod val="75000"/>
                  </a:schemeClr>
                </a:solidFill>
                <a:latin typeface="Arial" panose="020B0604020202020204" pitchFamily="34" charset="0"/>
                <a:cs typeface="Arial" panose="020B0604020202020204" pitchFamily="34" charset="0"/>
              </a:rPr>
              <a:t>Dosovitskiy</a:t>
            </a:r>
            <a:r>
              <a:rPr lang="en-US" altLang="zh-CN" sz="1200">
                <a:solidFill>
                  <a:schemeClr val="bg1">
                    <a:lumMod val="75000"/>
                  </a:schemeClr>
                </a:solidFill>
                <a:latin typeface="Arial" panose="020B0604020202020204" pitchFamily="34" charset="0"/>
                <a:cs typeface="Arial" panose="020B0604020202020204" pitchFamily="34" charset="0"/>
              </a:rPr>
              <a:t> et al. An Image is Worth 16x16 Words: Transformers for Image Recognition at Scale. In ICLR, 2021.</a:t>
            </a:r>
          </a:p>
        </p:txBody>
      </p:sp>
      <p:cxnSp>
        <p:nvCxnSpPr>
          <p:cNvPr id="6" name="直接连接符 5">
            <a:extLst>
              <a:ext uri="{FF2B5EF4-FFF2-40B4-BE49-F238E27FC236}">
                <a16:creationId xmlns:a16="http://schemas.microsoft.com/office/drawing/2014/main" id="{DE631760-18F0-C1D9-760E-6F8731CE9835}"/>
              </a:ext>
            </a:extLst>
          </p:cNvPr>
          <p:cNvCxnSpPr>
            <a:cxnSpLocks/>
          </p:cNvCxnSpPr>
          <p:nvPr/>
        </p:nvCxnSpPr>
        <p:spPr>
          <a:xfrm>
            <a:off x="3789947" y="2472489"/>
            <a:ext cx="0" cy="3326732"/>
          </a:xfrm>
          <a:prstGeom prst="line">
            <a:avLst/>
          </a:prstGeom>
          <a:ln w="57150">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8" name="文本框 7">
            <a:extLst>
              <a:ext uri="{FF2B5EF4-FFF2-40B4-BE49-F238E27FC236}">
                <a16:creationId xmlns:a16="http://schemas.microsoft.com/office/drawing/2014/main" id="{279DDC35-DA7D-F8F9-2C3D-E00217CEF0F4}"/>
              </a:ext>
            </a:extLst>
          </p:cNvPr>
          <p:cNvSpPr txBox="1"/>
          <p:nvPr/>
        </p:nvSpPr>
        <p:spPr>
          <a:xfrm rot="1194731">
            <a:off x="3747130" y="5572055"/>
            <a:ext cx="404278" cy="523220"/>
          </a:xfrm>
          <a:prstGeom prst="rect">
            <a:avLst/>
          </a:prstGeom>
          <a:noFill/>
        </p:spPr>
        <p:txBody>
          <a:bodyPr wrap="none" rtlCol="0">
            <a:spAutoFit/>
          </a:bodyPr>
          <a:lstStyle/>
          <a:p>
            <a:r>
              <a:rPr lang="en-US" altLang="zh-CN" sz="2800" b="1" dirty="0">
                <a:solidFill>
                  <a:srgbClr val="FF0000"/>
                </a:solidFill>
                <a:latin typeface="Arial" panose="020B0604020202020204" pitchFamily="34" charset="0"/>
                <a:cs typeface="Arial" panose="020B0604020202020204" pitchFamily="34" charset="0"/>
              </a:rPr>
              <a:t>?</a:t>
            </a:r>
            <a:endParaRPr lang="zh-CN" altLang="en-US" sz="2800" b="1" dirty="0">
              <a:solidFill>
                <a:srgbClr val="FF0000"/>
              </a:solidFill>
              <a:latin typeface="Arial" panose="020B0604020202020204" pitchFamily="34" charset="0"/>
              <a:cs typeface="Arial" panose="020B0604020202020204" pitchFamily="34" charset="0"/>
            </a:endParaRPr>
          </a:p>
        </p:txBody>
      </p:sp>
      <p:cxnSp>
        <p:nvCxnSpPr>
          <p:cNvPr id="14" name="直接箭头连接符 13">
            <a:extLst>
              <a:ext uri="{FF2B5EF4-FFF2-40B4-BE49-F238E27FC236}">
                <a16:creationId xmlns:a16="http://schemas.microsoft.com/office/drawing/2014/main" id="{0E372191-6E97-AEA0-A374-3A90A72FF070}"/>
              </a:ext>
            </a:extLst>
          </p:cNvPr>
          <p:cNvCxnSpPr/>
          <p:nvPr/>
        </p:nvCxnSpPr>
        <p:spPr>
          <a:xfrm>
            <a:off x="3457619" y="5461737"/>
            <a:ext cx="634783" cy="0"/>
          </a:xfrm>
          <a:prstGeom prst="straightConnector1">
            <a:avLst/>
          </a:prstGeom>
          <a:ln w="38100">
            <a:solidFill>
              <a:srgbClr val="FF0000"/>
            </a:solidFill>
            <a:headEnd type="triangle"/>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546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8">
          <a:extLst>
            <a:ext uri="{FF2B5EF4-FFF2-40B4-BE49-F238E27FC236}">
              <a16:creationId xmlns:a16="http://schemas.microsoft.com/office/drawing/2014/main" id="{C4D6FBB5-DEFC-F9B4-5DB7-4049B3647807}"/>
            </a:ext>
          </a:extLst>
        </p:cNvPr>
        <p:cNvGrpSpPr/>
        <p:nvPr/>
      </p:nvGrpSpPr>
      <p:grpSpPr>
        <a:xfrm>
          <a:off x="0" y="0"/>
          <a:ext cx="0" cy="0"/>
          <a:chOff x="0" y="0"/>
          <a:chExt cx="0" cy="0"/>
        </a:xfrm>
      </p:grpSpPr>
      <p:sp>
        <p:nvSpPr>
          <p:cNvPr id="639" name="Google Shape;639;gfa0f5b21c0_0_160">
            <a:extLst>
              <a:ext uri="{FF2B5EF4-FFF2-40B4-BE49-F238E27FC236}">
                <a16:creationId xmlns:a16="http://schemas.microsoft.com/office/drawing/2014/main" id="{E9B7E9C3-BF5F-25ED-CB51-FB9FC0FFD711}"/>
              </a:ext>
            </a:extLst>
          </p:cNvPr>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r>
              <a:rPr lang="en-US" altLang="zh-CN" sz="2400" dirty="0">
                <a:latin typeface="Arial" panose="020B0604020202020204" pitchFamily="34" charset="0"/>
                <a:cs typeface="Arial" panose="020B0604020202020204" pitchFamily="34" charset="0"/>
                <a:sym typeface="Arial"/>
              </a:rPr>
              <a:t>Decision Transformers (DT) [1] were proposed to level the gap</a:t>
            </a:r>
          </a:p>
          <a:p>
            <a:pPr lvl="1"/>
            <a:r>
              <a:rPr lang="en-US" altLang="zh-CN" sz="2000" dirty="0">
                <a:latin typeface="Arial" panose="020B0604020202020204" pitchFamily="34" charset="0"/>
                <a:cs typeface="Arial" panose="020B0604020202020204" pitchFamily="34" charset="0"/>
                <a:sym typeface="Arial"/>
              </a:rPr>
              <a:t>Brings sequence modeling &amp;</a:t>
            </a:r>
            <a:r>
              <a:rPr lang="zh-CN" altLang="en-US" sz="2000" dirty="0">
                <a:latin typeface="Arial" panose="020B0604020202020204" pitchFamily="34" charset="0"/>
                <a:cs typeface="Arial" panose="020B0604020202020204" pitchFamily="34" charset="0"/>
                <a:sym typeface="Arial"/>
              </a:rPr>
              <a:t> </a:t>
            </a:r>
            <a:r>
              <a:rPr lang="en-US" altLang="zh-CN" sz="2000" dirty="0">
                <a:latin typeface="Arial" panose="020B0604020202020204" pitchFamily="34" charset="0"/>
                <a:cs typeface="Arial" panose="020B0604020202020204" pitchFamily="34" charset="0"/>
                <a:sym typeface="Arial"/>
              </a:rPr>
              <a:t>modern transformer architecture into RL</a:t>
            </a:r>
            <a:r>
              <a:rPr lang="zh-CN" altLang="en-US" sz="2000" dirty="0">
                <a:latin typeface="Arial" panose="020B0604020202020204" pitchFamily="34" charset="0"/>
                <a:cs typeface="Arial" panose="020B0604020202020204" pitchFamily="34" charset="0"/>
                <a:sym typeface="Arial"/>
              </a:rPr>
              <a:t> </a:t>
            </a:r>
            <a:endParaRPr lang="en-US" altLang="zh-CN" sz="2000" dirty="0">
              <a:latin typeface="Arial" panose="020B0604020202020204" pitchFamily="34" charset="0"/>
              <a:cs typeface="Arial" panose="020B0604020202020204" pitchFamily="34" charset="0"/>
              <a:sym typeface="Arial"/>
            </a:endParaRPr>
          </a:p>
          <a:p>
            <a:pPr lvl="1"/>
            <a:r>
              <a:rPr lang="en-US" altLang="zh-CN" sz="2000" dirty="0">
                <a:latin typeface="Arial" panose="020B0604020202020204" pitchFamily="34" charset="0"/>
                <a:cs typeface="Arial" panose="020B0604020202020204" pitchFamily="34" charset="0"/>
                <a:sym typeface="Arial"/>
              </a:rPr>
              <a:t>Autoregressively completes a states, actions and Returns-To-Go (RTG) sequence</a:t>
            </a:r>
          </a:p>
          <a:p>
            <a:pPr lvl="1"/>
            <a:endParaRPr lang="en-US" altLang="zh-CN" sz="2000" dirty="0">
              <a:latin typeface="Arial" panose="020B0604020202020204" pitchFamily="34" charset="0"/>
              <a:cs typeface="Arial" panose="020B0604020202020204" pitchFamily="34" charset="0"/>
              <a:sym typeface="Arial"/>
            </a:endParaRPr>
          </a:p>
          <a:p>
            <a:pPr lvl="1"/>
            <a:endParaRPr lang="en-US" altLang="zh-CN" sz="2000" dirty="0">
              <a:latin typeface="Arial" panose="020B0604020202020204" pitchFamily="34" charset="0"/>
              <a:cs typeface="Arial" panose="020B0604020202020204" pitchFamily="34" charset="0"/>
              <a:sym typeface="Arial"/>
            </a:endParaRPr>
          </a:p>
          <a:p>
            <a:pPr lvl="1"/>
            <a:endParaRPr lang="en-US" altLang="zh-CN" sz="2000" dirty="0">
              <a:latin typeface="Arial" panose="020B0604020202020204" pitchFamily="34" charset="0"/>
              <a:cs typeface="Arial" panose="020B0604020202020204" pitchFamily="34" charset="0"/>
              <a:sym typeface="Arial"/>
            </a:endParaRPr>
          </a:p>
          <a:p>
            <a:pPr lvl="1"/>
            <a:endParaRPr lang="en-US" altLang="zh-CN" sz="2000" dirty="0">
              <a:latin typeface="Arial" panose="020B0604020202020204" pitchFamily="34" charset="0"/>
              <a:cs typeface="Arial" panose="020B0604020202020204" pitchFamily="34" charset="0"/>
              <a:sym typeface="Arial"/>
            </a:endParaRPr>
          </a:p>
          <a:p>
            <a:pPr lvl="1"/>
            <a:endParaRPr lang="en-US" altLang="zh-CN" sz="2000" dirty="0">
              <a:latin typeface="Arial" panose="020B0604020202020204" pitchFamily="34" charset="0"/>
              <a:cs typeface="Arial" panose="020B0604020202020204" pitchFamily="34" charset="0"/>
              <a:sym typeface="Arial"/>
            </a:endParaRPr>
          </a:p>
          <a:p>
            <a:pPr lvl="1"/>
            <a:endParaRPr lang="en-US" altLang="zh-CN" sz="2000" dirty="0">
              <a:latin typeface="Arial" panose="020B0604020202020204" pitchFamily="34" charset="0"/>
              <a:cs typeface="Arial" panose="020B0604020202020204" pitchFamily="34" charset="0"/>
              <a:sym typeface="Arial"/>
            </a:endParaRPr>
          </a:p>
          <a:p>
            <a:pPr marL="0" indent="0">
              <a:buNone/>
            </a:pPr>
            <a:endParaRPr lang="en-US" altLang="zh-CN" sz="1000" dirty="0">
              <a:latin typeface="Arial" panose="020B0604020202020204" pitchFamily="34" charset="0"/>
              <a:cs typeface="Arial" panose="020B0604020202020204" pitchFamily="34" charset="0"/>
              <a:sym typeface="Arial"/>
            </a:endParaRPr>
          </a:p>
          <a:p>
            <a:r>
              <a:rPr lang="en-US" altLang="zh-CN" sz="2400" dirty="0">
                <a:latin typeface="Arial" panose="020B0604020202020204" pitchFamily="34" charset="0"/>
                <a:cs typeface="Arial" panose="020B0604020202020204" pitchFamily="34" charset="0"/>
                <a:sym typeface="Arial"/>
              </a:rPr>
              <a:t>Online DT (ODT) [2] was proposed for online finetuning</a:t>
            </a:r>
          </a:p>
          <a:p>
            <a:pPr lvl="1"/>
            <a:r>
              <a:rPr lang="en-US" altLang="zh-CN" sz="2000" dirty="0">
                <a:latin typeface="Arial" panose="020B0604020202020204" pitchFamily="34" charset="0"/>
                <a:cs typeface="Arial" panose="020B0604020202020204" pitchFamily="34" charset="0"/>
                <a:sym typeface="Arial"/>
              </a:rPr>
              <a:t>Online exploration via entropy term and rollouts </a:t>
            </a:r>
            <a:r>
              <a:rPr lang="en-US" altLang="zh-CN" sz="2000" b="1" dirty="0">
                <a:latin typeface="Arial" panose="020B0604020202020204" pitchFamily="34" charset="0"/>
                <a:cs typeface="Arial" panose="020B0604020202020204" pitchFamily="34" charset="0"/>
                <a:sym typeface="Arial"/>
              </a:rPr>
              <a:t>conditioning on high RTG</a:t>
            </a:r>
          </a:p>
          <a:p>
            <a:pPr lvl="1"/>
            <a:r>
              <a:rPr lang="en-US" altLang="zh-CN" sz="2000" dirty="0">
                <a:latin typeface="Arial" panose="020B0604020202020204" pitchFamily="34" charset="0"/>
                <a:cs typeface="Arial" panose="020B0604020202020204" pitchFamily="34" charset="0"/>
                <a:sym typeface="Arial"/>
              </a:rPr>
              <a:t>Surprisingly, few follow-ups on improving online improvement ability</a:t>
            </a:r>
          </a:p>
          <a:p>
            <a:pPr marL="457200" lvl="1" indent="0">
              <a:buNone/>
            </a:pPr>
            <a:endParaRPr lang="en-US" altLang="zh-CN" sz="2000" dirty="0">
              <a:latin typeface="Arial" panose="020B0604020202020204" pitchFamily="34" charset="0"/>
              <a:cs typeface="Arial" panose="020B0604020202020204" pitchFamily="34" charset="0"/>
              <a:sym typeface="Arial"/>
            </a:endParaRPr>
          </a:p>
          <a:p>
            <a:pPr lvl="1"/>
            <a:endParaRPr lang="en-US" sz="2000" dirty="0">
              <a:latin typeface="Arial" panose="020B0604020202020204" pitchFamily="34" charset="0"/>
              <a:cs typeface="Arial" panose="020B0604020202020204" pitchFamily="34" charset="0"/>
              <a:sym typeface="Arial"/>
            </a:endParaRPr>
          </a:p>
          <a:p>
            <a:pPr marL="457200" lvl="1" indent="0">
              <a:buNone/>
            </a:pPr>
            <a:endParaRPr lang="en-US" sz="2000" dirty="0">
              <a:latin typeface="Arial" panose="020B0604020202020204" pitchFamily="34" charset="0"/>
              <a:cs typeface="Arial" panose="020B0604020202020204" pitchFamily="34" charset="0"/>
              <a:sym typeface="Arial"/>
            </a:endParaRPr>
          </a:p>
          <a:p>
            <a:pPr marL="457200" lvl="1" indent="0">
              <a:buNone/>
            </a:pPr>
            <a:endParaRPr lang="en-US" sz="2000" dirty="0">
              <a:latin typeface="Arial" panose="020B0604020202020204" pitchFamily="34" charset="0"/>
              <a:cs typeface="Arial" panose="020B0604020202020204" pitchFamily="34" charset="0"/>
              <a:sym typeface="Arial"/>
            </a:endParaRPr>
          </a:p>
          <a:p>
            <a:pPr marL="0" indent="0">
              <a:buNone/>
            </a:pPr>
            <a:endParaRPr lang="en-US" altLang="zh-CN" sz="2400" dirty="0">
              <a:latin typeface="Arial" panose="020B0604020202020204" pitchFamily="34" charset="0"/>
              <a:cs typeface="Arial" panose="020B0604020202020204" pitchFamily="34" charset="0"/>
              <a:sym typeface="Arial"/>
            </a:endParaRPr>
          </a:p>
          <a:p>
            <a:pPr lvl="1"/>
            <a:endParaRPr lang="en-US" sz="1600" dirty="0">
              <a:solidFill>
                <a:srgbClr val="FF0000"/>
              </a:solidFill>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p:txBody>
      </p:sp>
      <p:sp>
        <p:nvSpPr>
          <p:cNvPr id="640" name="Google Shape;640;gfa0f5b21c0_0_160">
            <a:extLst>
              <a:ext uri="{FF2B5EF4-FFF2-40B4-BE49-F238E27FC236}">
                <a16:creationId xmlns:a16="http://schemas.microsoft.com/office/drawing/2014/main" id="{21510A8E-807D-8ADD-EBAB-38DB387BB92A}"/>
              </a:ext>
            </a:extLst>
          </p:cNvPr>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641" name="Google Shape;641;gfa0f5b21c0_0_160">
            <a:extLst>
              <a:ext uri="{FF2B5EF4-FFF2-40B4-BE49-F238E27FC236}">
                <a16:creationId xmlns:a16="http://schemas.microsoft.com/office/drawing/2014/main" id="{AECA415A-6FBE-B2FF-F4BF-3E918F3F5900}"/>
              </a:ext>
            </a:extLst>
          </p:cNvPr>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Department of Computer Science</a:t>
            </a:r>
            <a:endParaRPr sz="900" b="0" i="0" u="none" strike="noStrike" cap="none">
              <a:solidFill>
                <a:schemeClr val="lt1"/>
              </a:solidFill>
              <a:latin typeface="Arial"/>
              <a:ea typeface="Arial"/>
              <a:cs typeface="Arial"/>
              <a:sym typeface="Arial"/>
            </a:endParaRPr>
          </a:p>
        </p:txBody>
      </p:sp>
      <p:sp>
        <p:nvSpPr>
          <p:cNvPr id="642" name="Google Shape;642;gfa0f5b21c0_0_160">
            <a:extLst>
              <a:ext uri="{FF2B5EF4-FFF2-40B4-BE49-F238E27FC236}">
                <a16:creationId xmlns:a16="http://schemas.microsoft.com/office/drawing/2014/main" id="{A247373D-349E-F04F-142A-E6562314F3A5}"/>
              </a:ext>
            </a:extLst>
          </p:cNvPr>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GRAINGER COLLEGE OF ENGINEERING</a:t>
            </a:r>
            <a:endParaRPr sz="900" b="0" i="0" u="none" strike="noStrike" cap="none">
              <a:solidFill>
                <a:schemeClr val="lt1"/>
              </a:solidFill>
              <a:latin typeface="Arial"/>
              <a:ea typeface="Arial"/>
              <a:cs typeface="Arial"/>
              <a:sym typeface="Arial"/>
            </a:endParaRPr>
          </a:p>
        </p:txBody>
      </p:sp>
      <p:sp>
        <p:nvSpPr>
          <p:cNvPr id="643" name="Google Shape;643;gfa0f5b21c0_0_160">
            <a:extLst>
              <a:ext uri="{FF2B5EF4-FFF2-40B4-BE49-F238E27FC236}">
                <a16:creationId xmlns:a16="http://schemas.microsoft.com/office/drawing/2014/main" id="{7A909E4E-9B14-AECE-BC17-9F250C4A08FA}"/>
              </a:ext>
            </a:extLst>
          </p:cNvPr>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644" name="Google Shape;644;gfa0f5b21c0_0_160" descr="A close up of a logo&#10;&#10;Description automatically generated">
            <a:extLst>
              <a:ext uri="{FF2B5EF4-FFF2-40B4-BE49-F238E27FC236}">
                <a16:creationId xmlns:a16="http://schemas.microsoft.com/office/drawing/2014/main" id="{59EECC3E-AD24-4281-99B7-522BF04E563C}"/>
              </a:ext>
            </a:extLst>
          </p:cNvPr>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645" name="Google Shape;645;gfa0f5b21c0_0_160">
            <a:extLst>
              <a:ext uri="{FF2B5EF4-FFF2-40B4-BE49-F238E27FC236}">
                <a16:creationId xmlns:a16="http://schemas.microsoft.com/office/drawing/2014/main" id="{5AC79D40-3904-D566-8E68-1B7B6A4D4A9F}"/>
              </a:ext>
            </a:extLst>
          </p:cNvPr>
          <p:cNvSpPr txBox="1"/>
          <p:nvPr/>
        </p:nvSpPr>
        <p:spPr>
          <a:xfrm>
            <a:off x="376810" y="154173"/>
            <a:ext cx="109101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zh-CN" sz="3200" dirty="0">
                <a:solidFill>
                  <a:schemeClr val="lt1"/>
                </a:solidFill>
                <a:latin typeface="Arial" panose="020B0604020202020204" pitchFamily="34" charset="0"/>
                <a:cs typeface="Arial" panose="020B0604020202020204" pitchFamily="34" charset="0"/>
              </a:rPr>
              <a:t>(Online) Decision</a:t>
            </a:r>
            <a:r>
              <a:rPr lang="zh-CN" altLang="en-US" sz="3200" dirty="0">
                <a:solidFill>
                  <a:schemeClr val="lt1"/>
                </a:solidFill>
                <a:latin typeface="Arial" panose="020B0604020202020204" pitchFamily="34" charset="0"/>
                <a:cs typeface="Arial" panose="020B0604020202020204" pitchFamily="34" charset="0"/>
              </a:rPr>
              <a:t> </a:t>
            </a:r>
            <a:r>
              <a:rPr lang="en-US" altLang="zh-CN" sz="3200" dirty="0">
                <a:solidFill>
                  <a:schemeClr val="lt1"/>
                </a:solidFill>
                <a:latin typeface="Arial" panose="020B0604020202020204" pitchFamily="34" charset="0"/>
                <a:cs typeface="Arial" panose="020B0604020202020204" pitchFamily="34" charset="0"/>
              </a:rPr>
              <a:t>Transformers (ODTs)</a:t>
            </a:r>
            <a:endParaRPr lang="en-US" altLang="zh-CN" sz="32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pic>
        <p:nvPicPr>
          <p:cNvPr id="3" name="图片 2" descr="日程表&#10;&#10;描述已自动生成">
            <a:extLst>
              <a:ext uri="{FF2B5EF4-FFF2-40B4-BE49-F238E27FC236}">
                <a16:creationId xmlns:a16="http://schemas.microsoft.com/office/drawing/2014/main" id="{F3949D4E-4C61-13F7-8F56-204F621D9074}"/>
              </a:ext>
            </a:extLst>
          </p:cNvPr>
          <p:cNvPicPr>
            <a:picLocks noChangeAspect="1"/>
          </p:cNvPicPr>
          <p:nvPr/>
        </p:nvPicPr>
        <p:blipFill>
          <a:blip r:embed="rId4"/>
          <a:stretch>
            <a:fillRect/>
          </a:stretch>
        </p:blipFill>
        <p:spPr>
          <a:xfrm>
            <a:off x="4086401" y="2744769"/>
            <a:ext cx="4019199" cy="1882820"/>
          </a:xfrm>
          <a:prstGeom prst="rect">
            <a:avLst/>
          </a:prstGeom>
        </p:spPr>
      </p:pic>
      <p:sp>
        <p:nvSpPr>
          <p:cNvPr id="4" name="矩形 3">
            <a:extLst>
              <a:ext uri="{FF2B5EF4-FFF2-40B4-BE49-F238E27FC236}">
                <a16:creationId xmlns:a16="http://schemas.microsoft.com/office/drawing/2014/main" id="{C3E68CEB-9563-D23C-6C79-EF9999CCABF7}"/>
              </a:ext>
            </a:extLst>
          </p:cNvPr>
          <p:cNvSpPr/>
          <p:nvPr/>
        </p:nvSpPr>
        <p:spPr>
          <a:xfrm>
            <a:off x="4281107" y="4255731"/>
            <a:ext cx="337227" cy="3567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42C53891-DD51-8A45-EC5F-524BCF943B6E}"/>
              </a:ext>
            </a:extLst>
          </p:cNvPr>
          <p:cNvSpPr txBox="1"/>
          <p:nvPr/>
        </p:nvSpPr>
        <p:spPr>
          <a:xfrm>
            <a:off x="1146428" y="4255731"/>
            <a:ext cx="3159839" cy="338554"/>
          </a:xfrm>
          <a:prstGeom prst="rect">
            <a:avLst/>
          </a:prstGeom>
          <a:noFill/>
        </p:spPr>
        <p:txBody>
          <a:bodyPr wrap="none" rtlCol="0">
            <a:spAutoFit/>
          </a:bodyPr>
          <a:lstStyle/>
          <a:p>
            <a:r>
              <a:rPr lang="en-US" altLang="zh-CN" sz="1600" dirty="0">
                <a:solidFill>
                  <a:srgbClr val="FF0000"/>
                </a:solidFill>
                <a:latin typeface="Arial" panose="020B0604020202020204" pitchFamily="34" charset="0"/>
                <a:cs typeface="Arial" panose="020B0604020202020204" pitchFamily="34" charset="0"/>
              </a:rPr>
              <a:t>Set to high values during rollouts</a:t>
            </a:r>
            <a:endParaRPr lang="zh-CN" altLang="en-US" sz="1600" dirty="0">
              <a:solidFill>
                <a:srgbClr val="FF0000"/>
              </a:solidFill>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id="{8403DBC6-B9C6-E982-4210-F310154542F0}"/>
              </a:ext>
            </a:extLst>
          </p:cNvPr>
          <p:cNvSpPr/>
          <p:nvPr/>
        </p:nvSpPr>
        <p:spPr>
          <a:xfrm>
            <a:off x="6232186" y="4255731"/>
            <a:ext cx="337227" cy="3567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BF12F13A-289A-F33F-28B6-BB93AEC1CB59}"/>
              </a:ext>
            </a:extLst>
          </p:cNvPr>
          <p:cNvSpPr txBox="1"/>
          <p:nvPr/>
        </p:nvSpPr>
        <p:spPr>
          <a:xfrm>
            <a:off x="6463516" y="4583939"/>
            <a:ext cx="2799164" cy="338554"/>
          </a:xfrm>
          <a:prstGeom prst="rect">
            <a:avLst/>
          </a:prstGeom>
          <a:noFill/>
        </p:spPr>
        <p:txBody>
          <a:bodyPr wrap="none" rtlCol="0">
            <a:spAutoFit/>
          </a:bodyPr>
          <a:lstStyle/>
          <a:p>
            <a:r>
              <a:rPr lang="en-US" altLang="zh-CN" sz="1600" dirty="0">
                <a:solidFill>
                  <a:srgbClr val="FF0000"/>
                </a:solidFill>
                <a:latin typeface="Arial" panose="020B0604020202020204" pitchFamily="34" charset="0"/>
                <a:cs typeface="Arial" panose="020B0604020202020204" pitchFamily="34" charset="0"/>
              </a:rPr>
              <a:t>Subtract ground truth reward</a:t>
            </a:r>
            <a:endParaRPr lang="zh-CN" altLang="en-US" sz="1600" dirty="0">
              <a:solidFill>
                <a:srgbClr val="FF0000"/>
              </a:solidFill>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D796335C-A62F-6A14-2D8C-53E4CE7546EE}"/>
              </a:ext>
            </a:extLst>
          </p:cNvPr>
          <p:cNvSpPr txBox="1"/>
          <p:nvPr/>
        </p:nvSpPr>
        <p:spPr>
          <a:xfrm>
            <a:off x="0" y="5975105"/>
            <a:ext cx="7479483" cy="461665"/>
          </a:xfrm>
          <a:prstGeom prst="rect">
            <a:avLst/>
          </a:prstGeom>
          <a:noFill/>
        </p:spPr>
        <p:txBody>
          <a:bodyPr wrap="none" rtlCol="0">
            <a:spAutoFit/>
          </a:bodyPr>
          <a:lstStyle/>
          <a:p>
            <a:r>
              <a:rPr lang="en-US" altLang="zh-CN" sz="1200" dirty="0">
                <a:solidFill>
                  <a:schemeClr val="bg1">
                    <a:lumMod val="75000"/>
                  </a:schemeClr>
                </a:solidFill>
                <a:latin typeface="Arial" panose="020B0604020202020204" pitchFamily="34" charset="0"/>
                <a:cs typeface="Arial" panose="020B0604020202020204" pitchFamily="34" charset="0"/>
              </a:rPr>
              <a:t>[1] L. Chen et al. Decision Transformer: Reinforcement Learning via Sequence Modeling. In </a:t>
            </a:r>
            <a:r>
              <a:rPr lang="en-US" altLang="zh-CN" sz="1200" dirty="0" err="1">
                <a:solidFill>
                  <a:schemeClr val="bg1">
                    <a:lumMod val="75000"/>
                  </a:schemeClr>
                </a:solidFill>
                <a:latin typeface="Arial" panose="020B0604020202020204" pitchFamily="34" charset="0"/>
                <a:cs typeface="Arial" panose="020B0604020202020204" pitchFamily="34" charset="0"/>
              </a:rPr>
              <a:t>NeurIPS</a:t>
            </a:r>
            <a:r>
              <a:rPr lang="en-US" altLang="zh-CN" sz="1200" dirty="0">
                <a:solidFill>
                  <a:schemeClr val="bg1">
                    <a:lumMod val="75000"/>
                  </a:schemeClr>
                </a:solidFill>
                <a:latin typeface="Arial" panose="020B0604020202020204" pitchFamily="34" charset="0"/>
                <a:cs typeface="Arial" panose="020B0604020202020204" pitchFamily="34" charset="0"/>
              </a:rPr>
              <a:t>, 2021. </a:t>
            </a:r>
          </a:p>
          <a:p>
            <a:r>
              <a:rPr lang="en-US" altLang="zh-CN" sz="1200" dirty="0">
                <a:solidFill>
                  <a:schemeClr val="bg1">
                    <a:lumMod val="75000"/>
                  </a:schemeClr>
                </a:solidFill>
                <a:latin typeface="Arial" panose="020B0604020202020204" pitchFamily="34" charset="0"/>
                <a:cs typeface="Arial" panose="020B0604020202020204" pitchFamily="34" charset="0"/>
              </a:rPr>
              <a:t>[2] Q. Zheng et al. Online Decision Transformer. In ICML, 2022.</a:t>
            </a:r>
          </a:p>
        </p:txBody>
      </p:sp>
      <p:sp>
        <p:nvSpPr>
          <p:cNvPr id="9" name="文本框 8">
            <a:extLst>
              <a:ext uri="{FF2B5EF4-FFF2-40B4-BE49-F238E27FC236}">
                <a16:creationId xmlns:a16="http://schemas.microsoft.com/office/drawing/2014/main" id="{50290B82-29F5-E07E-1C2B-C12BF0FC8373}"/>
              </a:ext>
            </a:extLst>
          </p:cNvPr>
          <p:cNvSpPr txBox="1"/>
          <p:nvPr/>
        </p:nvSpPr>
        <p:spPr>
          <a:xfrm>
            <a:off x="8015859" y="4170967"/>
            <a:ext cx="381836" cy="369332"/>
          </a:xfrm>
          <a:prstGeom prst="rect">
            <a:avLst/>
          </a:prstGeom>
          <a:noFill/>
        </p:spPr>
        <p:txBody>
          <a:bodyPr wrap="none" rtlCol="0">
            <a:spAutoFit/>
          </a:bodyPr>
          <a:lstStyle/>
          <a:p>
            <a:r>
              <a:rPr lang="en-US" altLang="zh-CN" dirty="0">
                <a:solidFill>
                  <a:schemeClr val="accent1">
                    <a:lumMod val="50000"/>
                  </a:schemeClr>
                </a:solidFill>
              </a:rPr>
              <a:t>…</a:t>
            </a:r>
            <a:endParaRPr lang="zh-CN" altLang="en-US" dirty="0">
              <a:solidFill>
                <a:schemeClr val="accent1">
                  <a:lumMod val="50000"/>
                </a:schemeClr>
              </a:solidFill>
            </a:endParaRPr>
          </a:p>
        </p:txBody>
      </p:sp>
      <p:sp>
        <p:nvSpPr>
          <p:cNvPr id="12" name="箭头: 圆角右 11">
            <a:extLst>
              <a:ext uri="{FF2B5EF4-FFF2-40B4-BE49-F238E27FC236}">
                <a16:creationId xmlns:a16="http://schemas.microsoft.com/office/drawing/2014/main" id="{733FEB73-F70C-7414-34CA-DA8B5A2AF3A2}"/>
              </a:ext>
            </a:extLst>
          </p:cNvPr>
          <p:cNvSpPr/>
          <p:nvPr/>
        </p:nvSpPr>
        <p:spPr>
          <a:xfrm rot="16200000" flipV="1">
            <a:off x="9047127" y="3302048"/>
            <a:ext cx="499311" cy="1836056"/>
          </a:xfrm>
          <a:prstGeom prst="bentArrow">
            <a:avLst/>
          </a:prstGeom>
          <a:gradFill>
            <a:gsLst>
              <a:gs pos="0">
                <a:schemeClr val="tx2">
                  <a:lumMod val="10000"/>
                  <a:lumOff val="90000"/>
                </a:schemeClr>
              </a:gs>
              <a:gs pos="100000">
                <a:schemeClr val="tx2">
                  <a:lumMod val="10000"/>
                  <a:lumOff val="90000"/>
                  <a:alpha val="0"/>
                </a:schemeClr>
              </a:gs>
            </a:gsLst>
            <a:lin ang="5400000" scaled="1"/>
          </a:gradFill>
          <a:ln w="19050">
            <a:gradFill>
              <a:gsLst>
                <a:gs pos="0">
                  <a:schemeClr val="tx2">
                    <a:lumMod val="90000"/>
                    <a:lumOff val="10000"/>
                  </a:schemeClr>
                </a:gs>
                <a:gs pos="100000">
                  <a:schemeClr val="tx2">
                    <a:lumMod val="90000"/>
                    <a:lumOff val="10000"/>
                    <a:alpha val="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矩形: 圆角 12">
            <a:extLst>
              <a:ext uri="{FF2B5EF4-FFF2-40B4-BE49-F238E27FC236}">
                <a16:creationId xmlns:a16="http://schemas.microsoft.com/office/drawing/2014/main" id="{B5ED0D78-031D-FDEC-0C43-DF585683C613}"/>
              </a:ext>
            </a:extLst>
          </p:cNvPr>
          <p:cNvSpPr/>
          <p:nvPr/>
        </p:nvSpPr>
        <p:spPr>
          <a:xfrm>
            <a:off x="9137984" y="3500588"/>
            <a:ext cx="1907589" cy="448012"/>
          </a:xfrm>
          <a:prstGeom prst="roundRect">
            <a:avLst/>
          </a:prstGeom>
          <a:solidFill>
            <a:schemeClr val="tx2">
              <a:lumMod val="10000"/>
              <a:lumOff val="90000"/>
            </a:schemeClr>
          </a:solidFill>
          <a:ln w="28575">
            <a:solidFill>
              <a:schemeClr val="tx2">
                <a:lumMod val="90000"/>
                <a:lumOff val="1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Dataset buffer</a:t>
            </a:r>
            <a:endParaRPr lang="zh-CN" altLang="en-US" b="1" dirty="0">
              <a:solidFill>
                <a:schemeClr val="accent1">
                  <a:lumMod val="50000"/>
                </a:schemeClr>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20518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9">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fa0f5b21c0_0_160"/>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r>
              <a:rPr lang="en-US" altLang="zh-CN" sz="2400" dirty="0">
                <a:latin typeface="Arial" panose="020B0604020202020204" pitchFamily="34" charset="0"/>
                <a:cs typeface="Arial" panose="020B0604020202020204" pitchFamily="34" charset="0"/>
                <a:sym typeface="Arial"/>
              </a:rPr>
              <a:t>ODT</a:t>
            </a:r>
            <a:r>
              <a:rPr lang="zh-CN" altLang="en-US" sz="2400" dirty="0">
                <a:latin typeface="Arial" panose="020B0604020202020204" pitchFamily="34" charset="0"/>
                <a:cs typeface="Arial" panose="020B0604020202020204" pitchFamily="34" charset="0"/>
                <a:sym typeface="Arial"/>
              </a:rPr>
              <a:t> </a:t>
            </a:r>
            <a:r>
              <a:rPr lang="en-US" altLang="zh-CN" sz="2400" dirty="0">
                <a:latin typeface="Arial" panose="020B0604020202020204" pitchFamily="34" charset="0"/>
                <a:cs typeface="Arial" panose="020B0604020202020204" pitchFamily="34" charset="0"/>
                <a:sym typeface="Arial"/>
              </a:rPr>
              <a:t>fails</a:t>
            </a:r>
            <a:r>
              <a:rPr lang="zh-CN" altLang="en-US" sz="2400" dirty="0">
                <a:latin typeface="Arial" panose="020B0604020202020204" pitchFamily="34" charset="0"/>
                <a:cs typeface="Arial" panose="020B0604020202020204" pitchFamily="34" charset="0"/>
                <a:sym typeface="Arial"/>
              </a:rPr>
              <a:t> </a:t>
            </a:r>
            <a:r>
              <a:rPr lang="en-US" altLang="zh-CN" sz="2400" dirty="0">
                <a:latin typeface="Arial" panose="020B0604020202020204" pitchFamily="34" charset="0"/>
                <a:cs typeface="Arial" panose="020B0604020202020204" pitchFamily="34" charset="0"/>
                <a:sym typeface="Arial"/>
              </a:rPr>
              <a:t>to</a:t>
            </a:r>
            <a:r>
              <a:rPr lang="zh-CN" altLang="en-US" sz="2400" dirty="0">
                <a:latin typeface="Arial" panose="020B0604020202020204" pitchFamily="34" charset="0"/>
                <a:cs typeface="Arial" panose="020B0604020202020204" pitchFamily="34" charset="0"/>
                <a:sym typeface="Arial"/>
              </a:rPr>
              <a:t> </a:t>
            </a:r>
            <a:r>
              <a:rPr lang="en-US" altLang="zh-CN" sz="2400" dirty="0">
                <a:latin typeface="Arial" panose="020B0604020202020204" pitchFamily="34" charset="0"/>
                <a:cs typeface="Arial" panose="020B0604020202020204" pitchFamily="34" charset="0"/>
                <a:sym typeface="Arial"/>
              </a:rPr>
              <a:t>improve</a:t>
            </a:r>
            <a:r>
              <a:rPr lang="zh-CN" altLang="en-US" sz="2400" dirty="0">
                <a:latin typeface="Arial" panose="020B0604020202020204" pitchFamily="34" charset="0"/>
                <a:cs typeface="Arial" panose="020B0604020202020204" pitchFamily="34" charset="0"/>
                <a:sym typeface="Arial"/>
              </a:rPr>
              <a:t> </a:t>
            </a:r>
            <a:r>
              <a:rPr lang="en-US" altLang="zh-CN" sz="2400" dirty="0">
                <a:latin typeface="Arial" panose="020B0604020202020204" pitchFamily="34" charset="0"/>
                <a:cs typeface="Arial" panose="020B0604020202020204" pitchFamily="34" charset="0"/>
                <a:sym typeface="Arial"/>
              </a:rPr>
              <a:t>during</a:t>
            </a:r>
            <a:r>
              <a:rPr lang="zh-CN" altLang="en-US" sz="2400" dirty="0">
                <a:latin typeface="Arial" panose="020B0604020202020204" pitchFamily="34" charset="0"/>
                <a:cs typeface="Arial" panose="020B0604020202020204" pitchFamily="34" charset="0"/>
                <a:sym typeface="Arial"/>
              </a:rPr>
              <a:t> </a:t>
            </a:r>
            <a:r>
              <a:rPr lang="en-US" altLang="zh-CN" sz="2400" dirty="0">
                <a:latin typeface="Arial" panose="020B0604020202020204" pitchFamily="34" charset="0"/>
                <a:cs typeface="Arial" panose="020B0604020202020204" pitchFamily="34" charset="0"/>
                <a:sym typeface="Arial"/>
              </a:rPr>
              <a:t>online</a:t>
            </a:r>
            <a:r>
              <a:rPr lang="zh-CN" altLang="en-US" sz="2400" dirty="0">
                <a:latin typeface="Arial" panose="020B0604020202020204" pitchFamily="34" charset="0"/>
                <a:cs typeface="Arial" panose="020B0604020202020204" pitchFamily="34" charset="0"/>
                <a:sym typeface="Arial"/>
              </a:rPr>
              <a:t> </a:t>
            </a:r>
            <a:r>
              <a:rPr lang="en-US" altLang="zh-CN" sz="2400" dirty="0">
                <a:latin typeface="Arial" panose="020B0604020202020204" pitchFamily="34" charset="0"/>
                <a:cs typeface="Arial" panose="020B0604020202020204" pitchFamily="34" charset="0"/>
                <a:sym typeface="Arial"/>
              </a:rPr>
              <a:t>finetuning</a:t>
            </a:r>
            <a:r>
              <a:rPr lang="zh-CN" altLang="en-US" sz="2400" dirty="0">
                <a:latin typeface="Arial" panose="020B0604020202020204" pitchFamily="34" charset="0"/>
                <a:cs typeface="Arial" panose="020B0604020202020204" pitchFamily="34" charset="0"/>
                <a:sym typeface="Arial"/>
              </a:rPr>
              <a:t> </a:t>
            </a:r>
            <a:r>
              <a:rPr lang="en-US" altLang="zh-CN" sz="2400" dirty="0">
                <a:latin typeface="Arial" panose="020B0604020202020204" pitchFamily="34" charset="0"/>
                <a:cs typeface="Arial" panose="020B0604020202020204" pitchFamily="34" charset="0"/>
                <a:sym typeface="Arial"/>
              </a:rPr>
              <a:t>after</a:t>
            </a:r>
            <a:r>
              <a:rPr lang="zh-CN" altLang="en-US" sz="2400" dirty="0">
                <a:latin typeface="Arial" panose="020B0604020202020204" pitchFamily="34" charset="0"/>
                <a:cs typeface="Arial" panose="020B0604020202020204" pitchFamily="34" charset="0"/>
                <a:sym typeface="Arial"/>
              </a:rPr>
              <a:t> </a:t>
            </a:r>
            <a:r>
              <a:rPr lang="en-US" altLang="zh-CN" sz="2400" dirty="0">
                <a:latin typeface="Arial" panose="020B0604020202020204" pitchFamily="34" charset="0"/>
                <a:cs typeface="Arial" panose="020B0604020202020204" pitchFamily="34" charset="0"/>
                <a:sym typeface="Arial"/>
              </a:rPr>
              <a:t>pretraining</a:t>
            </a:r>
            <a:r>
              <a:rPr lang="zh-CN" altLang="en-US" sz="2400" dirty="0">
                <a:latin typeface="Arial" panose="020B0604020202020204" pitchFamily="34" charset="0"/>
                <a:cs typeface="Arial" panose="020B0604020202020204" pitchFamily="34" charset="0"/>
                <a:sym typeface="Arial"/>
              </a:rPr>
              <a:t> </a:t>
            </a:r>
            <a:r>
              <a:rPr lang="en-US" altLang="zh-CN" sz="2400" dirty="0">
                <a:latin typeface="Arial" panose="020B0604020202020204" pitchFamily="34" charset="0"/>
                <a:cs typeface="Arial" panose="020B0604020202020204" pitchFamily="34" charset="0"/>
                <a:sym typeface="Arial"/>
              </a:rPr>
              <a:t>on</a:t>
            </a:r>
            <a:r>
              <a:rPr lang="zh-CN" altLang="en-US" sz="2400" dirty="0">
                <a:latin typeface="Arial" panose="020B0604020202020204" pitchFamily="34" charset="0"/>
                <a:cs typeface="Arial" panose="020B0604020202020204" pitchFamily="34" charset="0"/>
                <a:sym typeface="Arial"/>
              </a:rPr>
              <a:t> </a:t>
            </a:r>
            <a:r>
              <a:rPr lang="en-US" altLang="zh-CN" sz="2400" dirty="0">
                <a:latin typeface="Arial" panose="020B0604020202020204" pitchFamily="34" charset="0"/>
                <a:cs typeface="Arial" panose="020B0604020202020204" pitchFamily="34" charset="0"/>
                <a:sym typeface="Arial"/>
              </a:rPr>
              <a:t>low</a:t>
            </a:r>
            <a:r>
              <a:rPr lang="zh-CN" altLang="en-US" sz="2400" dirty="0">
                <a:latin typeface="Arial" panose="020B0604020202020204" pitchFamily="34" charset="0"/>
                <a:cs typeface="Arial" panose="020B0604020202020204" pitchFamily="34" charset="0"/>
                <a:sym typeface="Arial"/>
              </a:rPr>
              <a:t> </a:t>
            </a:r>
            <a:r>
              <a:rPr lang="en-US" altLang="zh-CN" sz="2400" dirty="0">
                <a:latin typeface="Arial" panose="020B0604020202020204" pitchFamily="34" charset="0"/>
                <a:cs typeface="Arial" panose="020B0604020202020204" pitchFamily="34" charset="0"/>
                <a:sym typeface="Arial"/>
              </a:rPr>
              <a:t>RTG</a:t>
            </a:r>
            <a:r>
              <a:rPr lang="zh-CN" altLang="en-US" sz="2400" dirty="0">
                <a:latin typeface="Arial" panose="020B0604020202020204" pitchFamily="34" charset="0"/>
                <a:cs typeface="Arial" panose="020B0604020202020204" pitchFamily="34" charset="0"/>
                <a:sym typeface="Arial"/>
              </a:rPr>
              <a:t> </a:t>
            </a:r>
            <a:r>
              <a:rPr lang="en-US" altLang="zh-CN" sz="2400" dirty="0">
                <a:latin typeface="Arial" panose="020B0604020202020204" pitchFamily="34" charset="0"/>
                <a:cs typeface="Arial" panose="020B0604020202020204" pitchFamily="34" charset="0"/>
                <a:sym typeface="Arial"/>
              </a:rPr>
              <a:t>data</a:t>
            </a:r>
            <a:endParaRPr lang="en-US" sz="2400" dirty="0">
              <a:solidFill>
                <a:srgbClr val="FF0000"/>
              </a:solidFill>
              <a:latin typeface="Arial" panose="020B0604020202020204" pitchFamily="34" charset="0"/>
              <a:cs typeface="Arial" panose="020B0604020202020204" pitchFamily="34" charset="0"/>
              <a:sym typeface="Arial"/>
            </a:endParaRPr>
          </a:p>
          <a:p>
            <a:pPr lvl="1"/>
            <a:r>
              <a:rPr lang="en-US" sz="2000" dirty="0">
                <a:latin typeface="Arial" panose="020B0604020202020204" pitchFamily="34" charset="0"/>
                <a:cs typeface="Arial" panose="020B0604020202020204" pitchFamily="34" charset="0"/>
                <a:sym typeface="Arial"/>
              </a:rPr>
              <a:t>“High RTG” is too</a:t>
            </a:r>
            <a:r>
              <a:rPr lang="en-US" sz="2000" dirty="0">
                <a:solidFill>
                  <a:srgbClr val="FF0000"/>
                </a:solidFill>
                <a:latin typeface="Arial" panose="020B0604020202020204" pitchFamily="34" charset="0"/>
                <a:cs typeface="Arial" panose="020B0604020202020204" pitchFamily="34" charset="0"/>
                <a:sym typeface="Arial"/>
              </a:rPr>
              <a:t> out-of-distribution</a:t>
            </a:r>
            <a:r>
              <a:rPr lang="en-US" sz="2000" dirty="0">
                <a:latin typeface="Arial" panose="020B0604020202020204" pitchFamily="34" charset="0"/>
                <a:cs typeface="Arial" panose="020B0604020202020204" pitchFamily="34" charset="0"/>
                <a:sym typeface="Arial"/>
              </a:rPr>
              <a:t> and ODT </a:t>
            </a:r>
            <a:r>
              <a:rPr lang="en-US" sz="2000" dirty="0">
                <a:solidFill>
                  <a:srgbClr val="FF0000"/>
                </a:solidFill>
                <a:latin typeface="Arial" panose="020B0604020202020204" pitchFamily="34" charset="0"/>
                <a:cs typeface="Arial" panose="020B0604020202020204" pitchFamily="34" charset="0"/>
                <a:sym typeface="Arial"/>
              </a:rPr>
              <a:t>can’t improve its policy </a:t>
            </a:r>
            <a:r>
              <a:rPr lang="en-US" sz="2000" dirty="0">
                <a:latin typeface="Arial" panose="020B0604020202020204" pitchFamily="34" charset="0"/>
                <a:cs typeface="Arial" panose="020B0604020202020204" pitchFamily="34" charset="0"/>
                <a:sym typeface="Arial"/>
              </a:rPr>
              <a:t>locally</a:t>
            </a:r>
            <a:r>
              <a:rPr lang="en-US" sz="2000" dirty="0">
                <a:solidFill>
                  <a:schemeClr val="accent4">
                    <a:lumMod val="75000"/>
                  </a:schemeClr>
                </a:solidFill>
                <a:latin typeface="Arial" panose="020B0604020202020204" pitchFamily="34" charset="0"/>
                <a:cs typeface="Arial" panose="020B0604020202020204" pitchFamily="34" charset="0"/>
                <a:sym typeface="Arial"/>
              </a:rPr>
              <a:t> </a:t>
            </a:r>
            <a:r>
              <a:rPr lang="en-US" sz="2000" dirty="0">
                <a:latin typeface="Arial" panose="020B0604020202020204" pitchFamily="34" charset="0"/>
                <a:cs typeface="Arial" panose="020B0604020202020204" pitchFamily="34" charset="0"/>
                <a:sym typeface="Arial"/>
              </a:rPr>
              <a:t>in action space</a:t>
            </a:r>
          </a:p>
          <a:p>
            <a:pPr lvl="1"/>
            <a:r>
              <a:rPr lang="en-US" sz="2000" dirty="0">
                <a:latin typeface="Arial" panose="020B0604020202020204" pitchFamily="34" charset="0"/>
                <a:cs typeface="Arial" panose="020B0604020202020204" pitchFamily="34" charset="0"/>
                <a:sym typeface="Arial"/>
              </a:rPr>
              <a:t>Check theoretical bounds for this in our paper </a:t>
            </a: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p:txBody>
      </p:sp>
      <p:sp>
        <p:nvSpPr>
          <p:cNvPr id="640" name="Google Shape;640;gfa0f5b21c0_0_160"/>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641" name="Google Shape;641;gfa0f5b21c0_0_160"/>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Department of Computer Science</a:t>
            </a:r>
            <a:endParaRPr sz="900" b="0" i="0" u="none" strike="noStrike" cap="none">
              <a:solidFill>
                <a:schemeClr val="lt1"/>
              </a:solidFill>
              <a:latin typeface="Arial"/>
              <a:ea typeface="Arial"/>
              <a:cs typeface="Arial"/>
              <a:sym typeface="Arial"/>
            </a:endParaRPr>
          </a:p>
        </p:txBody>
      </p:sp>
      <p:sp>
        <p:nvSpPr>
          <p:cNvPr id="642" name="Google Shape;642;gfa0f5b21c0_0_160"/>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GRAINGER COLLEGE OF ENGINEERING</a:t>
            </a:r>
            <a:endParaRPr sz="900" b="0" i="0" u="none" strike="noStrike" cap="none">
              <a:solidFill>
                <a:schemeClr val="lt1"/>
              </a:solidFill>
              <a:latin typeface="Arial"/>
              <a:ea typeface="Arial"/>
              <a:cs typeface="Arial"/>
              <a:sym typeface="Arial"/>
            </a:endParaRPr>
          </a:p>
        </p:txBody>
      </p:sp>
      <p:sp>
        <p:nvSpPr>
          <p:cNvPr id="643" name="Google Shape;643;gfa0f5b21c0_0_160"/>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644" name="Google Shape;644;gfa0f5b21c0_0_160"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645" name="Google Shape;645;gfa0f5b21c0_0_160"/>
          <p:cNvSpPr txBox="1"/>
          <p:nvPr/>
        </p:nvSpPr>
        <p:spPr>
          <a:xfrm>
            <a:off x="376810" y="154173"/>
            <a:ext cx="109101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zh-CN" sz="3200" dirty="0">
                <a:solidFill>
                  <a:schemeClr val="lt1"/>
                </a:solidFill>
                <a:latin typeface="Arial" panose="020B0604020202020204" pitchFamily="34" charset="0"/>
                <a:cs typeface="Arial" panose="020B0604020202020204" pitchFamily="34" charset="0"/>
              </a:rPr>
              <a:t>ODTs</a:t>
            </a:r>
            <a:r>
              <a:rPr lang="zh-CN" altLang="en-US" sz="3200" dirty="0">
                <a:solidFill>
                  <a:schemeClr val="lt1"/>
                </a:solidFill>
                <a:latin typeface="Arial" panose="020B0604020202020204" pitchFamily="34" charset="0"/>
                <a:cs typeface="Arial" panose="020B0604020202020204" pitchFamily="34" charset="0"/>
              </a:rPr>
              <a:t> </a:t>
            </a:r>
            <a:r>
              <a:rPr lang="en-US" altLang="zh-CN" sz="3200" dirty="0">
                <a:solidFill>
                  <a:schemeClr val="lt1"/>
                </a:solidFill>
                <a:latin typeface="Arial" panose="020B0604020202020204" pitchFamily="34" charset="0"/>
                <a:cs typeface="Arial" panose="020B0604020202020204" pitchFamily="34" charset="0"/>
              </a:rPr>
              <a:t>Online</a:t>
            </a:r>
            <a:r>
              <a:rPr lang="zh-CN" altLang="en-US" sz="3200" dirty="0">
                <a:solidFill>
                  <a:schemeClr val="lt1"/>
                </a:solidFill>
                <a:latin typeface="Arial" panose="020B0604020202020204" pitchFamily="34" charset="0"/>
                <a:cs typeface="Arial" panose="020B0604020202020204" pitchFamily="34" charset="0"/>
              </a:rPr>
              <a:t> </a:t>
            </a:r>
            <a:r>
              <a:rPr lang="en-US" altLang="zh-CN" sz="3200" dirty="0">
                <a:solidFill>
                  <a:schemeClr val="lt1"/>
                </a:solidFill>
                <a:latin typeface="Arial" panose="020B0604020202020204" pitchFamily="34" charset="0"/>
                <a:cs typeface="Arial" panose="020B0604020202020204" pitchFamily="34" charset="0"/>
              </a:rPr>
              <a:t>Improvement</a:t>
            </a:r>
            <a:r>
              <a:rPr lang="zh-CN" altLang="en-US" sz="3200" dirty="0">
                <a:solidFill>
                  <a:schemeClr val="lt1"/>
                </a:solidFill>
                <a:latin typeface="Arial" panose="020B0604020202020204" pitchFamily="34" charset="0"/>
                <a:cs typeface="Arial" panose="020B0604020202020204" pitchFamily="34" charset="0"/>
              </a:rPr>
              <a:t> </a:t>
            </a:r>
            <a:r>
              <a:rPr lang="en-US" altLang="zh-CN" sz="3200" dirty="0">
                <a:solidFill>
                  <a:schemeClr val="lt1"/>
                </a:solidFill>
                <a:latin typeface="Arial" panose="020B0604020202020204" pitchFamily="34" charset="0"/>
                <a:cs typeface="Arial" panose="020B0604020202020204" pitchFamily="34" charset="0"/>
              </a:rPr>
              <a:t>Deficiency</a:t>
            </a:r>
            <a:r>
              <a:rPr lang="zh-CN" altLang="en-US" sz="3200" dirty="0">
                <a:solidFill>
                  <a:schemeClr val="lt1"/>
                </a:solidFill>
                <a:latin typeface="Arial" panose="020B0604020202020204" pitchFamily="34" charset="0"/>
                <a:cs typeface="Arial" panose="020B0604020202020204" pitchFamily="34" charset="0"/>
              </a:rPr>
              <a:t> </a:t>
            </a:r>
            <a:r>
              <a:rPr lang="en-US" altLang="zh-CN" sz="3200" dirty="0">
                <a:solidFill>
                  <a:schemeClr val="bg1">
                    <a:lumMod val="75000"/>
                  </a:schemeClr>
                </a:solidFill>
                <a:latin typeface="Imprint MT Shadow" panose="04020605060303030202" pitchFamily="82" charset="0"/>
                <a:cs typeface="Arial" panose="020B0604020202020204" pitchFamily="34" charset="0"/>
              </a:rPr>
              <a:t>Disease</a:t>
            </a:r>
            <a:r>
              <a:rPr lang="zh-CN" altLang="en-US" sz="3200" dirty="0">
                <a:solidFill>
                  <a:schemeClr val="lt1"/>
                </a:solidFill>
                <a:latin typeface="Arial" panose="020B0604020202020204" pitchFamily="34" charset="0"/>
                <a:cs typeface="Arial" panose="020B0604020202020204" pitchFamily="34" charset="0"/>
              </a:rPr>
              <a:t>  </a:t>
            </a:r>
            <a:endParaRPr lang="en-US" altLang="zh-CN" sz="32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13" name="文本框 12">
            <a:extLst>
              <a:ext uri="{FF2B5EF4-FFF2-40B4-BE49-F238E27FC236}">
                <a16:creationId xmlns:a16="http://schemas.microsoft.com/office/drawing/2014/main" id="{54AE5449-2F9D-46AB-8795-596EDB37F42D}"/>
              </a:ext>
            </a:extLst>
          </p:cNvPr>
          <p:cNvSpPr txBox="1"/>
          <p:nvPr/>
        </p:nvSpPr>
        <p:spPr>
          <a:xfrm>
            <a:off x="10444406" y="6155279"/>
            <a:ext cx="1747594" cy="276999"/>
          </a:xfrm>
          <a:prstGeom prst="rect">
            <a:avLst/>
          </a:prstGeom>
          <a:noFill/>
        </p:spPr>
        <p:txBody>
          <a:bodyPr wrap="none" rtlCol="0">
            <a:spAutoFit/>
          </a:bodyPr>
          <a:lstStyle/>
          <a:p>
            <a:r>
              <a:rPr lang="en-US" altLang="zh-CN" sz="1200">
                <a:solidFill>
                  <a:schemeClr val="bg1">
                    <a:lumMod val="75000"/>
                  </a:schemeClr>
                </a:solidFill>
                <a:latin typeface="Arial" panose="020B0604020202020204" pitchFamily="34" charset="0"/>
                <a:cs typeface="Arial" panose="020B0604020202020204" pitchFamily="34" charset="0"/>
              </a:rPr>
              <a:t>Image Source: Internet</a:t>
            </a:r>
            <a:endParaRPr lang="zh-CN" altLang="en-US" sz="1200">
              <a:solidFill>
                <a:schemeClr val="bg1">
                  <a:lumMod val="75000"/>
                </a:schemeClr>
              </a:solidFill>
              <a:latin typeface="Arial" panose="020B0604020202020204" pitchFamily="34" charset="0"/>
              <a:cs typeface="Arial" panose="020B0604020202020204" pitchFamily="34" charset="0"/>
            </a:endParaRPr>
          </a:p>
        </p:txBody>
      </p:sp>
      <p:pic>
        <p:nvPicPr>
          <p:cNvPr id="3" name="图片 2" descr="图片包含 图表&#10;&#10;描述已自动生成">
            <a:extLst>
              <a:ext uri="{FF2B5EF4-FFF2-40B4-BE49-F238E27FC236}">
                <a16:creationId xmlns:a16="http://schemas.microsoft.com/office/drawing/2014/main" id="{CBCCE050-610D-7995-FE9E-4EA92113D310}"/>
              </a:ext>
            </a:extLst>
          </p:cNvPr>
          <p:cNvPicPr>
            <a:picLocks noChangeAspect="1"/>
          </p:cNvPicPr>
          <p:nvPr/>
        </p:nvPicPr>
        <p:blipFill>
          <a:blip r:embed="rId4"/>
          <a:stretch>
            <a:fillRect/>
          </a:stretch>
        </p:blipFill>
        <p:spPr>
          <a:xfrm>
            <a:off x="1180326" y="2738602"/>
            <a:ext cx="4087979" cy="3033208"/>
          </a:xfrm>
          <a:prstGeom prst="rect">
            <a:avLst/>
          </a:prstGeom>
        </p:spPr>
      </p:pic>
      <p:sp>
        <p:nvSpPr>
          <p:cNvPr id="4" name="文本框 3">
            <a:extLst>
              <a:ext uri="{FF2B5EF4-FFF2-40B4-BE49-F238E27FC236}">
                <a16:creationId xmlns:a16="http://schemas.microsoft.com/office/drawing/2014/main" id="{B02245CA-78B3-05C1-B539-351D734A21D5}"/>
              </a:ext>
            </a:extLst>
          </p:cNvPr>
          <p:cNvSpPr txBox="1"/>
          <p:nvPr/>
        </p:nvSpPr>
        <p:spPr>
          <a:xfrm>
            <a:off x="935869" y="5771011"/>
            <a:ext cx="4576895" cy="584775"/>
          </a:xfrm>
          <a:prstGeom prst="rect">
            <a:avLst/>
          </a:prstGeom>
          <a:noFill/>
        </p:spPr>
        <p:txBody>
          <a:bodyPr wrap="none" rtlCol="0">
            <a:spAutoFit/>
          </a:bodyPr>
          <a:lstStyle/>
          <a:p>
            <a:pPr algn="ctr"/>
            <a:r>
              <a:rPr lang="en-US" altLang="zh-CN" sz="1600" dirty="0">
                <a:latin typeface="Arial" panose="020B0604020202020204" pitchFamily="34" charset="0"/>
                <a:cs typeface="Arial" panose="020B0604020202020204" pitchFamily="34" charset="0"/>
              </a:rPr>
              <a:t>Finetune after pretraining on random dataset; </a:t>
            </a:r>
          </a:p>
          <a:p>
            <a:pPr algn="ctr"/>
            <a:r>
              <a:rPr lang="en-US" altLang="zh-CN" sz="1600" dirty="0">
                <a:latin typeface="Arial" panose="020B0604020202020204" pitchFamily="34" charset="0"/>
                <a:cs typeface="Arial" panose="020B0604020202020204" pitchFamily="34" charset="0"/>
              </a:rPr>
              <a:t>struggle to approach expert-level reward of 100!</a:t>
            </a:r>
            <a:endParaRPr lang="zh-CN" altLang="en-US" sz="1600" dirty="0">
              <a:latin typeface="Arial" panose="020B0604020202020204" pitchFamily="34" charset="0"/>
              <a:cs typeface="Arial" panose="020B0604020202020204" pitchFamily="34" charset="0"/>
            </a:endParaRPr>
          </a:p>
        </p:txBody>
      </p:sp>
      <p:pic>
        <p:nvPicPr>
          <p:cNvPr id="8" name="图片 7" descr="图示&#10;&#10;描述已自动生成">
            <a:extLst>
              <a:ext uri="{FF2B5EF4-FFF2-40B4-BE49-F238E27FC236}">
                <a16:creationId xmlns:a16="http://schemas.microsoft.com/office/drawing/2014/main" id="{77405E89-1871-E142-3039-A657E18CCA2B}"/>
              </a:ext>
            </a:extLst>
          </p:cNvPr>
          <p:cNvPicPr>
            <a:picLocks noChangeAspect="1"/>
          </p:cNvPicPr>
          <p:nvPr/>
        </p:nvPicPr>
        <p:blipFill>
          <a:blip r:embed="rId5"/>
          <a:stretch>
            <a:fillRect/>
          </a:stretch>
        </p:blipFill>
        <p:spPr>
          <a:xfrm>
            <a:off x="6717204" y="2559669"/>
            <a:ext cx="4248368" cy="3391074"/>
          </a:xfrm>
          <a:prstGeom prst="rect">
            <a:avLst/>
          </a:prstGeom>
        </p:spPr>
      </p:pic>
      <p:pic>
        <p:nvPicPr>
          <p:cNvPr id="12" name="图形 11" descr="发烧 纯色填充">
            <a:extLst>
              <a:ext uri="{FF2B5EF4-FFF2-40B4-BE49-F238E27FC236}">
                <a16:creationId xmlns:a16="http://schemas.microsoft.com/office/drawing/2014/main" id="{C41153C6-478D-836E-1DF5-0D90260E05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54979" y="111024"/>
            <a:ext cx="641684" cy="641684"/>
          </a:xfrm>
          <a:prstGeom prst="rect">
            <a:avLst/>
          </a:prstGeom>
        </p:spPr>
      </p:pic>
    </p:spTree>
    <p:extLst>
      <p:ext uri="{BB962C8B-B14F-4D97-AF65-F5344CB8AC3E}">
        <p14:creationId xmlns:p14="http://schemas.microsoft.com/office/powerpoint/2010/main" val="308178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fa0f5b21c0_0_160"/>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r>
              <a:rPr lang="en-US" altLang="zh-CN" sz="2400" dirty="0">
                <a:latin typeface="Arial" panose="020B0604020202020204" pitchFamily="34" charset="0"/>
                <a:cs typeface="Arial" panose="020B0604020202020204" pitchFamily="34" charset="0"/>
              </a:rPr>
              <a:t>We need to enable ODT to improve RTG in local action space</a:t>
            </a:r>
          </a:p>
          <a:p>
            <a:pPr lvl="1"/>
            <a:r>
              <a:rPr lang="en-US" altLang="zh-CN" sz="2000" dirty="0">
                <a:latin typeface="Arial" panose="020B0604020202020204" pitchFamily="34" charset="0"/>
                <a:cs typeface="Arial" panose="020B0604020202020204" pitchFamily="34" charset="0"/>
              </a:rPr>
              <a:t>This is exactly what RL does!</a:t>
            </a:r>
          </a:p>
          <a:p>
            <a:pPr lvl="1"/>
            <a:r>
              <a:rPr lang="en-US" altLang="zh-CN" sz="2000" dirty="0">
                <a:latin typeface="Arial" panose="020B0604020202020204" pitchFamily="34" charset="0"/>
                <a:cs typeface="Arial" panose="020B0604020202020204" pitchFamily="34" charset="0"/>
              </a:rPr>
              <a:t>We found TD3 to be the best choice</a:t>
            </a:r>
          </a:p>
          <a:p>
            <a:endParaRPr lang="en-US" altLang="zh-CN" sz="2400" dirty="0">
              <a:latin typeface="Arial" panose="020B0604020202020204" pitchFamily="34" charset="0"/>
              <a:cs typeface="Arial" panose="020B0604020202020204" pitchFamily="34" charset="0"/>
            </a:endParaRPr>
          </a:p>
          <a:p>
            <a:endParaRPr lang="en-US" altLang="zh-CN" sz="2400" dirty="0">
              <a:latin typeface="Arial" panose="020B0604020202020204" pitchFamily="34" charset="0"/>
              <a:cs typeface="Arial" panose="020B0604020202020204" pitchFamily="34" charset="0"/>
            </a:endParaRPr>
          </a:p>
          <a:p>
            <a:endParaRPr lang="en-US" altLang="zh-CN" sz="2400" dirty="0">
              <a:latin typeface="Arial" panose="020B0604020202020204" pitchFamily="34" charset="0"/>
              <a:cs typeface="Arial" panose="020B0604020202020204" pitchFamily="34" charset="0"/>
            </a:endParaRPr>
          </a:p>
          <a:p>
            <a:endParaRPr lang="en-US" altLang="zh-CN" sz="2400" dirty="0">
              <a:latin typeface="Arial" panose="020B0604020202020204" pitchFamily="34" charset="0"/>
              <a:cs typeface="Arial" panose="020B0604020202020204" pitchFamily="34" charset="0"/>
            </a:endParaRPr>
          </a:p>
          <a:p>
            <a:endParaRPr lang="en-US" altLang="zh-CN" sz="2400" dirty="0">
              <a:latin typeface="Arial" panose="020B0604020202020204" pitchFamily="34" charset="0"/>
              <a:cs typeface="Arial" panose="020B0604020202020204" pitchFamily="34" charset="0"/>
            </a:endParaRPr>
          </a:p>
          <a:p>
            <a:endParaRPr lang="en-US" altLang="zh-CN" sz="2400" dirty="0">
              <a:latin typeface="Arial" panose="020B0604020202020204" pitchFamily="34" charset="0"/>
              <a:cs typeface="Arial" panose="020B0604020202020204" pitchFamily="34" charset="0"/>
            </a:endParaRPr>
          </a:p>
          <a:p>
            <a:pPr marL="457200" lvl="1" indent="0">
              <a:buNone/>
            </a:pPr>
            <a:endParaRPr lang="zh-CN" altLang="en-US" sz="14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3000"/>
              <a:buNone/>
            </a:pPr>
            <a:endParaRPr lang="en-US" sz="2600" b="1" dirty="0">
              <a:solidFill>
                <a:srgbClr val="E84B36"/>
              </a:solidFill>
              <a:latin typeface="Arial"/>
              <a:ea typeface="Arial"/>
              <a:cs typeface="Arial"/>
              <a:sym typeface="Arial"/>
            </a:endParaRPr>
          </a:p>
          <a:p>
            <a:pPr marL="0" lvl="0" indent="0" algn="l" rtl="0">
              <a:lnSpc>
                <a:spcPct val="100000"/>
              </a:lnSpc>
              <a:spcBef>
                <a:spcPts val="0"/>
              </a:spcBef>
              <a:spcAft>
                <a:spcPts val="0"/>
              </a:spcAft>
              <a:buSzPts val="2000"/>
              <a:buNone/>
            </a:pPr>
            <a:endParaRPr lang="en-US" sz="1800" dirty="0">
              <a:solidFill>
                <a:schemeClr val="dk1"/>
              </a:solidFill>
              <a:latin typeface="Arial"/>
              <a:ea typeface="Arial"/>
              <a:cs typeface="Arial"/>
              <a:sym typeface="Arial"/>
            </a:endParaRPr>
          </a:p>
        </p:txBody>
      </p:sp>
      <p:sp>
        <p:nvSpPr>
          <p:cNvPr id="640" name="Google Shape;640;gfa0f5b21c0_0_160"/>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641" name="Google Shape;641;gfa0f5b21c0_0_160"/>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Department of Computer Science</a:t>
            </a:r>
            <a:endParaRPr sz="900" b="0" i="0" u="none" strike="noStrike" cap="none">
              <a:solidFill>
                <a:schemeClr val="lt1"/>
              </a:solidFill>
              <a:latin typeface="Arial"/>
              <a:ea typeface="Arial"/>
              <a:cs typeface="Arial"/>
              <a:sym typeface="Arial"/>
            </a:endParaRPr>
          </a:p>
        </p:txBody>
      </p:sp>
      <p:sp>
        <p:nvSpPr>
          <p:cNvPr id="642" name="Google Shape;642;gfa0f5b21c0_0_160"/>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GRAINGER COLLEGE OF ENGINEERING</a:t>
            </a:r>
            <a:endParaRPr sz="900" b="0" i="0" u="none" strike="noStrike" cap="none">
              <a:solidFill>
                <a:schemeClr val="lt1"/>
              </a:solidFill>
              <a:latin typeface="Arial"/>
              <a:ea typeface="Arial"/>
              <a:cs typeface="Arial"/>
              <a:sym typeface="Arial"/>
            </a:endParaRPr>
          </a:p>
        </p:txBody>
      </p:sp>
      <p:sp>
        <p:nvSpPr>
          <p:cNvPr id="643" name="Google Shape;643;gfa0f5b21c0_0_160"/>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644" name="Google Shape;644;gfa0f5b21c0_0_160"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645" name="Google Shape;645;gfa0f5b21c0_0_160"/>
          <p:cNvSpPr txBox="1"/>
          <p:nvPr/>
        </p:nvSpPr>
        <p:spPr>
          <a:xfrm>
            <a:off x="376810" y="154173"/>
            <a:ext cx="109101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zh-CN" sz="3200" dirty="0">
                <a:solidFill>
                  <a:schemeClr val="lt1"/>
                </a:solidFill>
                <a:latin typeface="Arial" panose="020B0604020202020204" pitchFamily="34" charset="0"/>
                <a:ea typeface="Arial"/>
                <a:cs typeface="Arial" panose="020B0604020202020204" pitchFamily="34" charset="0"/>
                <a:sym typeface="Arial"/>
              </a:rPr>
              <a:t>Can a</a:t>
            </a:r>
            <a:r>
              <a:rPr lang="zh-CN" altLang="en-US" sz="3200" dirty="0">
                <a:solidFill>
                  <a:schemeClr val="lt1"/>
                </a:solidFill>
                <a:latin typeface="Arial" panose="020B0604020202020204" pitchFamily="34" charset="0"/>
                <a:ea typeface="Arial"/>
                <a:cs typeface="Arial" panose="020B0604020202020204" pitchFamily="34" charset="0"/>
                <a:sym typeface="Arial"/>
              </a:rPr>
              <a:t> </a:t>
            </a:r>
            <a:r>
              <a:rPr lang="en-US" altLang="zh-CN" sz="3200" dirty="0">
                <a:solidFill>
                  <a:schemeClr val="lt1"/>
                </a:solidFill>
                <a:latin typeface="Arial" panose="020B0604020202020204" pitchFamily="34" charset="0"/>
                <a:ea typeface="Arial"/>
                <a:cs typeface="Arial" panose="020B0604020202020204" pitchFamily="34" charset="0"/>
                <a:sym typeface="Arial"/>
              </a:rPr>
              <a:t>Small</a:t>
            </a:r>
            <a:r>
              <a:rPr lang="zh-CN" altLang="en-US" sz="3200" dirty="0">
                <a:solidFill>
                  <a:schemeClr val="lt1"/>
                </a:solidFill>
                <a:latin typeface="Arial" panose="020B0604020202020204" pitchFamily="34" charset="0"/>
                <a:ea typeface="Arial"/>
                <a:cs typeface="Arial" panose="020B0604020202020204" pitchFamily="34" charset="0"/>
                <a:sym typeface="Arial"/>
              </a:rPr>
              <a:t> </a:t>
            </a:r>
            <a:r>
              <a:rPr lang="en-US" altLang="zh-CN" sz="3200" dirty="0">
                <a:solidFill>
                  <a:schemeClr val="lt1"/>
                </a:solidFill>
                <a:latin typeface="Arial" panose="020B0604020202020204" pitchFamily="34" charset="0"/>
                <a:ea typeface="Arial"/>
                <a:cs typeface="Arial" panose="020B0604020202020204" pitchFamily="34" charset="0"/>
                <a:sym typeface="Arial"/>
              </a:rPr>
              <a:t>Dose</a:t>
            </a:r>
            <a:r>
              <a:rPr lang="zh-CN" altLang="en-US" sz="3200" dirty="0">
                <a:solidFill>
                  <a:schemeClr val="lt1"/>
                </a:solidFill>
                <a:latin typeface="Arial" panose="020B0604020202020204" pitchFamily="34" charset="0"/>
                <a:ea typeface="Arial"/>
                <a:cs typeface="Arial" panose="020B0604020202020204" pitchFamily="34" charset="0"/>
                <a:sym typeface="Arial"/>
              </a:rPr>
              <a:t> </a:t>
            </a:r>
            <a:r>
              <a:rPr lang="en-US" altLang="zh-CN" sz="3200" dirty="0">
                <a:solidFill>
                  <a:schemeClr val="lt1"/>
                </a:solidFill>
                <a:latin typeface="Arial" panose="020B0604020202020204" pitchFamily="34" charset="0"/>
                <a:ea typeface="Arial"/>
                <a:cs typeface="Arial" panose="020B0604020202020204" pitchFamily="34" charset="0"/>
                <a:sym typeface="Arial"/>
              </a:rPr>
              <a:t>of</a:t>
            </a:r>
            <a:r>
              <a:rPr lang="zh-CN" altLang="en-US" sz="3200" dirty="0">
                <a:solidFill>
                  <a:schemeClr val="lt1"/>
                </a:solidFill>
                <a:latin typeface="Arial" panose="020B0604020202020204" pitchFamily="34" charset="0"/>
                <a:ea typeface="Arial"/>
                <a:cs typeface="Arial" panose="020B0604020202020204" pitchFamily="34" charset="0"/>
                <a:sym typeface="Arial"/>
              </a:rPr>
              <a:t> </a:t>
            </a:r>
            <a:r>
              <a:rPr lang="en-US" altLang="zh-CN" sz="3200" b="0" i="0" u="none" strike="noStrike" cap="none" dirty="0">
                <a:solidFill>
                  <a:schemeClr val="lt1"/>
                </a:solidFill>
                <a:latin typeface="Arial" panose="020B0604020202020204" pitchFamily="34" charset="0"/>
                <a:ea typeface="Arial"/>
                <a:cs typeface="Arial" panose="020B0604020202020204" pitchFamily="34" charset="0"/>
                <a:sym typeface="Arial"/>
              </a:rPr>
              <a:t>RL</a:t>
            </a:r>
            <a:r>
              <a:rPr lang="zh-CN" altLang="en-US" sz="3200" b="0" i="0" u="none" strike="noStrike" cap="none" dirty="0">
                <a:solidFill>
                  <a:schemeClr val="lt1"/>
                </a:solidFill>
                <a:latin typeface="Arial" panose="020B0604020202020204" pitchFamily="34" charset="0"/>
                <a:ea typeface="Arial"/>
                <a:cs typeface="Arial" panose="020B0604020202020204" pitchFamily="34" charset="0"/>
                <a:sym typeface="Arial"/>
              </a:rPr>
              <a:t> </a:t>
            </a:r>
            <a:r>
              <a:rPr lang="en-US" altLang="zh-CN" sz="3200" b="0" i="0" u="none" strike="noStrike" cap="none" dirty="0">
                <a:solidFill>
                  <a:schemeClr val="lt1"/>
                </a:solidFill>
                <a:latin typeface="Arial" panose="020B0604020202020204" pitchFamily="34" charset="0"/>
                <a:ea typeface="Arial"/>
                <a:cs typeface="Arial" panose="020B0604020202020204" pitchFamily="34" charset="0"/>
                <a:sym typeface="Arial"/>
              </a:rPr>
              <a:t>Gradients</a:t>
            </a:r>
            <a:r>
              <a:rPr lang="zh-CN" altLang="en-US" sz="3200" b="0" i="0" u="none" strike="noStrike" cap="none" dirty="0">
                <a:solidFill>
                  <a:schemeClr val="lt1"/>
                </a:solidFill>
                <a:latin typeface="Arial" panose="020B0604020202020204" pitchFamily="34" charset="0"/>
                <a:ea typeface="Arial"/>
                <a:cs typeface="Arial" panose="020B0604020202020204" pitchFamily="34" charset="0"/>
                <a:sym typeface="Arial"/>
              </a:rPr>
              <a:t> </a:t>
            </a:r>
            <a:r>
              <a:rPr lang="en-US" altLang="zh-CN" sz="3200" b="0" i="0" u="none" strike="noStrike" cap="none" dirty="0">
                <a:solidFill>
                  <a:srgbClr val="FFFF00"/>
                </a:solidFill>
                <a:latin typeface="Imprint MT Shadow" panose="04020605060303030202" pitchFamily="82" charset="0"/>
                <a:ea typeface="Arial"/>
                <a:cs typeface="Arial" panose="020B0604020202020204" pitchFamily="34" charset="0"/>
                <a:sym typeface="Arial"/>
              </a:rPr>
              <a:t>Cure?</a:t>
            </a:r>
          </a:p>
        </p:txBody>
      </p:sp>
      <p:pic>
        <p:nvPicPr>
          <p:cNvPr id="5" name="图片 4" descr="图示&#10;&#10;描述已自动生成">
            <a:extLst>
              <a:ext uri="{FF2B5EF4-FFF2-40B4-BE49-F238E27FC236}">
                <a16:creationId xmlns:a16="http://schemas.microsoft.com/office/drawing/2014/main" id="{5AA46728-40A0-1CB1-9F7F-0683101F4BDB}"/>
              </a:ext>
            </a:extLst>
          </p:cNvPr>
          <p:cNvPicPr>
            <a:picLocks noChangeAspect="1"/>
          </p:cNvPicPr>
          <p:nvPr/>
        </p:nvPicPr>
        <p:blipFill>
          <a:blip r:embed="rId4"/>
          <a:stretch>
            <a:fillRect/>
          </a:stretch>
        </p:blipFill>
        <p:spPr>
          <a:xfrm>
            <a:off x="637791" y="2858538"/>
            <a:ext cx="4210266" cy="3397425"/>
          </a:xfrm>
          <a:prstGeom prst="rect">
            <a:avLst/>
          </a:prstGeom>
        </p:spPr>
      </p:pic>
      <p:pic>
        <p:nvPicPr>
          <p:cNvPr id="7" name="图片 6" descr="图示&#10;&#10;描述已自动生成">
            <a:extLst>
              <a:ext uri="{FF2B5EF4-FFF2-40B4-BE49-F238E27FC236}">
                <a16:creationId xmlns:a16="http://schemas.microsoft.com/office/drawing/2014/main" id="{D3FEF237-4A11-0C26-605D-B2203E08C973}"/>
              </a:ext>
            </a:extLst>
          </p:cNvPr>
          <p:cNvPicPr>
            <a:picLocks noChangeAspect="1"/>
          </p:cNvPicPr>
          <p:nvPr/>
        </p:nvPicPr>
        <p:blipFill>
          <a:blip r:embed="rId5"/>
          <a:stretch>
            <a:fillRect/>
          </a:stretch>
        </p:blipFill>
        <p:spPr>
          <a:xfrm>
            <a:off x="7953217" y="3125629"/>
            <a:ext cx="3626036" cy="2952902"/>
          </a:xfrm>
          <a:prstGeom prst="rect">
            <a:avLst/>
          </a:prstGeom>
        </p:spPr>
      </p:pic>
      <p:sp>
        <p:nvSpPr>
          <p:cNvPr id="18" name="箭头: 右 17">
            <a:extLst>
              <a:ext uri="{FF2B5EF4-FFF2-40B4-BE49-F238E27FC236}">
                <a16:creationId xmlns:a16="http://schemas.microsoft.com/office/drawing/2014/main" id="{A3230E35-2E6D-5C34-AD81-A7E654961896}"/>
              </a:ext>
            </a:extLst>
          </p:cNvPr>
          <p:cNvSpPr/>
          <p:nvPr/>
        </p:nvSpPr>
        <p:spPr>
          <a:xfrm>
            <a:off x="4152659" y="4231753"/>
            <a:ext cx="1946974" cy="740653"/>
          </a:xfrm>
          <a:prstGeom prst="rightArrow">
            <a:avLst/>
          </a:prstGeom>
          <a:gradFill flip="none" rotWithShape="1">
            <a:gsLst>
              <a:gs pos="0">
                <a:schemeClr val="accent1">
                  <a:lumMod val="5000"/>
                  <a:lumOff val="95000"/>
                  <a:alpha val="5000"/>
                </a:schemeClr>
              </a:gs>
              <a:gs pos="26000">
                <a:srgbClr val="FFFF00">
                  <a:alpha val="5000"/>
                </a:srgbClr>
              </a:gs>
              <a:gs pos="83000">
                <a:srgbClr val="FFC000">
                  <a:alpha val="70000"/>
                </a:srgbClr>
              </a:gs>
              <a:gs pos="100000">
                <a:srgbClr val="FFC000">
                  <a:alpha val="90000"/>
                </a:srgbClr>
              </a:gs>
            </a:gsLst>
            <a:lin ang="10800000" scaled="1"/>
            <a:tileRect/>
          </a:gradFill>
          <a:ln>
            <a:gradFill flip="none" rotWithShape="1">
              <a:gsLst>
                <a:gs pos="0">
                  <a:srgbClr val="FF0000">
                    <a:alpha val="0"/>
                  </a:srgbClr>
                </a:gs>
                <a:gs pos="36000">
                  <a:srgbClr val="FF0000">
                    <a:alpha val="30000"/>
                  </a:srgbClr>
                </a:gs>
                <a:gs pos="83000">
                  <a:srgbClr val="FF0000">
                    <a:alpha val="70000"/>
                  </a:srgbClr>
                </a:gs>
                <a:gs pos="100000">
                  <a:srgbClr val="FF0000">
                    <a:alpha val="90000"/>
                  </a:srgbClr>
                </a:gs>
              </a:gsLst>
              <a:lin ang="108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ODT</a:t>
            </a:r>
            <a:endParaRPr lang="zh-CN" altLang="en-US" sz="1600" dirty="0">
              <a:solidFill>
                <a:schemeClr val="tx1"/>
              </a:solidFill>
              <a:latin typeface="Arial" panose="020B0604020202020204" pitchFamily="34" charset="0"/>
              <a:cs typeface="Arial" panose="020B0604020202020204" pitchFamily="34" charset="0"/>
            </a:endParaRPr>
          </a:p>
        </p:txBody>
      </p:sp>
      <p:pic>
        <p:nvPicPr>
          <p:cNvPr id="19" name="Picture 4" descr="Vitamin pill - Free healthcare and medical icons">
            <a:extLst>
              <a:ext uri="{FF2B5EF4-FFF2-40B4-BE49-F238E27FC236}">
                <a16:creationId xmlns:a16="http://schemas.microsoft.com/office/drawing/2014/main" id="{53370B0B-AB63-E106-EC2D-CF9EE361F7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5370" y="3833291"/>
            <a:ext cx="1537575" cy="1537575"/>
          </a:xfrm>
          <a:prstGeom prst="rect">
            <a:avLst/>
          </a:prstGeom>
          <a:noFill/>
          <a:extLst>
            <a:ext uri="{909E8E84-426E-40DD-AFC4-6F175D3DCCD1}">
              <a14:hiddenFill xmlns:a14="http://schemas.microsoft.com/office/drawing/2010/main">
                <a:solidFill>
                  <a:srgbClr val="FFFFFF"/>
                </a:solidFill>
              </a14:hiddenFill>
            </a:ext>
          </a:extLst>
        </p:spPr>
      </p:pic>
      <p:sp>
        <p:nvSpPr>
          <p:cNvPr id="20" name="箭头: 右 19">
            <a:extLst>
              <a:ext uri="{FF2B5EF4-FFF2-40B4-BE49-F238E27FC236}">
                <a16:creationId xmlns:a16="http://schemas.microsoft.com/office/drawing/2014/main" id="{F93E7941-1D00-C1D0-BAF1-D5FE5C929529}"/>
              </a:ext>
            </a:extLst>
          </p:cNvPr>
          <p:cNvSpPr/>
          <p:nvPr/>
        </p:nvSpPr>
        <p:spPr>
          <a:xfrm>
            <a:off x="6254158" y="4231754"/>
            <a:ext cx="1946974" cy="740653"/>
          </a:xfrm>
          <a:prstGeom prst="rightArrow">
            <a:avLst/>
          </a:prstGeom>
          <a:gradFill>
            <a:gsLst>
              <a:gs pos="0">
                <a:schemeClr val="accent1">
                  <a:lumMod val="5000"/>
                  <a:lumOff val="95000"/>
                  <a:alpha val="5000"/>
                </a:schemeClr>
              </a:gs>
              <a:gs pos="41000">
                <a:srgbClr val="FFFF00">
                  <a:alpha val="30000"/>
                </a:srgbClr>
              </a:gs>
              <a:gs pos="83000">
                <a:srgbClr val="FFC000">
                  <a:alpha val="70000"/>
                </a:srgbClr>
              </a:gs>
              <a:gs pos="100000">
                <a:srgbClr val="FFC000">
                  <a:alpha val="90000"/>
                </a:srgbClr>
              </a:gs>
            </a:gsLst>
            <a:lin ang="0" scaled="1"/>
          </a:gradFill>
          <a:ln>
            <a:gradFill flip="none" rotWithShape="1">
              <a:gsLst>
                <a:gs pos="0">
                  <a:srgbClr val="FF0000">
                    <a:alpha val="0"/>
                  </a:srgbClr>
                </a:gs>
                <a:gs pos="36000">
                  <a:srgbClr val="FF0000">
                    <a:alpha val="30000"/>
                  </a:srgbClr>
                </a:gs>
                <a:gs pos="83000">
                  <a:srgbClr val="FF0000">
                    <a:alpha val="70000"/>
                  </a:srgbClr>
                </a:gs>
                <a:gs pos="100000">
                  <a:srgbClr val="FF0000">
                    <a:alpha val="90000"/>
                  </a:srgbClr>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           TD3+ODT</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23" name="文本框 22">
            <a:extLst>
              <a:ext uri="{FF2B5EF4-FFF2-40B4-BE49-F238E27FC236}">
                <a16:creationId xmlns:a16="http://schemas.microsoft.com/office/drawing/2014/main" id="{EB557711-A53C-E617-E017-D09196688913}"/>
              </a:ext>
            </a:extLst>
          </p:cNvPr>
          <p:cNvSpPr txBox="1"/>
          <p:nvPr/>
        </p:nvSpPr>
        <p:spPr>
          <a:xfrm>
            <a:off x="5200562" y="3381900"/>
            <a:ext cx="1790875" cy="461665"/>
          </a:xfrm>
          <a:prstGeom prst="rect">
            <a:avLst/>
          </a:prstGeom>
          <a:noFill/>
        </p:spPr>
        <p:txBody>
          <a:bodyPr wrap="none" rtlCol="0">
            <a:spAutoFit/>
          </a:bodyPr>
          <a:lstStyle/>
          <a:p>
            <a:r>
              <a:rPr lang="en-US" altLang="zh-CN" sz="2400" dirty="0">
                <a:solidFill>
                  <a:srgbClr val="FF0000"/>
                </a:solidFill>
                <a:latin typeface="Arial" panose="020B0604020202020204" pitchFamily="34" charset="0"/>
                <a:cs typeface="Arial" panose="020B0604020202020204" pitchFamily="34" charset="0"/>
              </a:rPr>
              <a:t>RL gradient</a:t>
            </a:r>
            <a:endParaRPr lang="zh-CN" altLang="en-US" sz="2400" dirty="0">
              <a:solidFill>
                <a:srgbClr val="FF0000"/>
              </a:solidFill>
              <a:latin typeface="Arial" panose="020B0604020202020204" pitchFamily="34" charset="0"/>
              <a:cs typeface="Arial" panose="020B0604020202020204" pitchFamily="34" charset="0"/>
            </a:endParaRPr>
          </a:p>
        </p:txBody>
      </p:sp>
      <p:pic>
        <p:nvPicPr>
          <p:cNvPr id="9" name="图形 8" descr="药品 纯色填充">
            <a:extLst>
              <a:ext uri="{FF2B5EF4-FFF2-40B4-BE49-F238E27FC236}">
                <a16:creationId xmlns:a16="http://schemas.microsoft.com/office/drawing/2014/main" id="{C61A5EB7-0EB6-BFFD-583D-F970F07ACA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25212" y="126140"/>
            <a:ext cx="640800" cy="640800"/>
          </a:xfrm>
          <a:prstGeom prst="rect">
            <a:avLst/>
          </a:prstGeom>
        </p:spPr>
      </p:pic>
    </p:spTree>
    <p:extLst>
      <p:ext uri="{BB962C8B-B14F-4D97-AF65-F5344CB8AC3E}">
        <p14:creationId xmlns:p14="http://schemas.microsoft.com/office/powerpoint/2010/main" val="97886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1000"/>
                            </p:stCondLst>
                            <p:childTnLst>
                              <p:par>
                                <p:cTn id="19" presetID="1" presetClass="entr" presetSubtype="0" fill="hold" nodeType="afterEffect">
                                  <p:stCondLst>
                                    <p:cond delay="50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9">
                                            <p:txEl>
                                              <p:pRg st="2" end="2"/>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500"/>
                                        <p:tgtEl>
                                          <p:spTgt spid="18">
                                            <p:txEl>
                                              <p:pRg st="0" end="0"/>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5" name="图片 4">
            <a:extLst>
              <a:ext uri="{FF2B5EF4-FFF2-40B4-BE49-F238E27FC236}">
                <a16:creationId xmlns:a16="http://schemas.microsoft.com/office/drawing/2014/main" id="{7554472E-1E3E-AF59-A3EB-766DAF911539}"/>
              </a:ext>
            </a:extLst>
          </p:cNvPr>
          <p:cNvPicPr>
            <a:picLocks noChangeAspect="1"/>
          </p:cNvPicPr>
          <p:nvPr/>
        </p:nvPicPr>
        <p:blipFill>
          <a:blip r:embed="rId4"/>
          <a:stretch>
            <a:fillRect/>
          </a:stretch>
        </p:blipFill>
        <p:spPr>
          <a:xfrm>
            <a:off x="5371596" y="3105874"/>
            <a:ext cx="2858004" cy="2089110"/>
          </a:xfrm>
          <a:prstGeom prst="rect">
            <a:avLst/>
          </a:prstGeom>
        </p:spPr>
      </p:pic>
      <p:sp>
        <p:nvSpPr>
          <p:cNvPr id="639" name="Google Shape;639;gfa0f5b21c0_0_160"/>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r>
              <a:rPr lang="en-US" altLang="zh-CN" sz="2400" dirty="0">
                <a:latin typeface="Arial" panose="020B0604020202020204" pitchFamily="34" charset="0"/>
                <a:cs typeface="Arial" panose="020B0604020202020204" pitchFamily="34" charset="0"/>
              </a:rPr>
              <a:t>TD3+ODT outperforms many baselines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on</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variety</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of</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tasks</a:t>
            </a:r>
            <a:r>
              <a:rPr lang="zh-CN" altLang="en-US" sz="2400" dirty="0">
                <a:latin typeface="Arial" panose="020B0604020202020204" pitchFamily="34" charset="0"/>
                <a:cs typeface="Arial" panose="020B0604020202020204" pitchFamily="34" charset="0"/>
              </a:rPr>
              <a:t> </a:t>
            </a:r>
            <a:endParaRPr lang="en-US" altLang="zh-CN" sz="2400" dirty="0">
              <a:latin typeface="Arial" panose="020B0604020202020204" pitchFamily="34" charset="0"/>
              <a:cs typeface="Arial" panose="020B0604020202020204" pitchFamily="34" charset="0"/>
            </a:endParaRPr>
          </a:p>
          <a:p>
            <a:pPr lvl="1"/>
            <a:r>
              <a:rPr lang="en-US" altLang="zh-CN" sz="2000" dirty="0">
                <a:latin typeface="Arial" panose="020B0604020202020204" pitchFamily="34" charset="0"/>
                <a:cs typeface="Arial" panose="020B0604020202020204" pitchFamily="34" charset="0"/>
              </a:rPr>
              <a:t>Especially after pretraining on low-RTG data! </a:t>
            </a:r>
          </a:p>
          <a:p>
            <a:pPr marL="0" lvl="0" indent="0" algn="l" rtl="0">
              <a:lnSpc>
                <a:spcPct val="100000"/>
              </a:lnSpc>
              <a:spcBef>
                <a:spcPts val="0"/>
              </a:spcBef>
              <a:spcAft>
                <a:spcPts val="0"/>
              </a:spcAft>
              <a:buSzPts val="3000"/>
              <a:buNone/>
            </a:pPr>
            <a:r>
              <a:rPr lang="en-US" sz="2600" b="1" dirty="0">
                <a:solidFill>
                  <a:srgbClr val="E84B36"/>
                </a:solidFill>
                <a:latin typeface="Arial"/>
                <a:ea typeface="Arial"/>
                <a:cs typeface="Arial"/>
                <a:sym typeface="Arial"/>
              </a:rPr>
              <a:t> </a:t>
            </a:r>
          </a:p>
          <a:p>
            <a:pPr marL="0" lvl="0" indent="0" algn="l" rtl="0">
              <a:lnSpc>
                <a:spcPct val="100000"/>
              </a:lnSpc>
              <a:spcBef>
                <a:spcPts val="0"/>
              </a:spcBef>
              <a:spcAft>
                <a:spcPts val="0"/>
              </a:spcAft>
              <a:buSzPts val="2000"/>
              <a:buNone/>
            </a:pPr>
            <a:endParaRPr lang="en-US" sz="1800" dirty="0">
              <a:solidFill>
                <a:schemeClr val="dk1"/>
              </a:solidFill>
              <a:latin typeface="Arial"/>
              <a:ea typeface="Arial"/>
              <a:cs typeface="Arial"/>
              <a:sym typeface="Arial"/>
            </a:endParaRPr>
          </a:p>
        </p:txBody>
      </p:sp>
      <p:sp>
        <p:nvSpPr>
          <p:cNvPr id="640" name="Google Shape;640;gfa0f5b21c0_0_160"/>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641" name="Google Shape;641;gfa0f5b21c0_0_160"/>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Department of Computer Science</a:t>
            </a:r>
            <a:endParaRPr sz="900" b="0" i="0" u="none" strike="noStrike" cap="none">
              <a:solidFill>
                <a:schemeClr val="lt1"/>
              </a:solidFill>
              <a:latin typeface="Arial"/>
              <a:ea typeface="Arial"/>
              <a:cs typeface="Arial"/>
              <a:sym typeface="Arial"/>
            </a:endParaRPr>
          </a:p>
        </p:txBody>
      </p:sp>
      <p:sp>
        <p:nvSpPr>
          <p:cNvPr id="642" name="Google Shape;642;gfa0f5b21c0_0_160"/>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GRAINGER COLLEGE OF ENGINEERING</a:t>
            </a:r>
            <a:endParaRPr sz="900" b="0" i="0" u="none" strike="noStrike" cap="none">
              <a:solidFill>
                <a:schemeClr val="lt1"/>
              </a:solidFill>
              <a:latin typeface="Arial"/>
              <a:ea typeface="Arial"/>
              <a:cs typeface="Arial"/>
              <a:sym typeface="Arial"/>
            </a:endParaRPr>
          </a:p>
        </p:txBody>
      </p:sp>
      <p:sp>
        <p:nvSpPr>
          <p:cNvPr id="643" name="Google Shape;643;gfa0f5b21c0_0_160"/>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644" name="Google Shape;644;gfa0f5b21c0_0_160" descr="A close up of a logo&#10;&#10;Description automatically generated"/>
          <p:cNvPicPr preferRelativeResize="0"/>
          <p:nvPr/>
        </p:nvPicPr>
        <p:blipFill rotWithShape="1">
          <a:blip r:embed="rId5">
            <a:alphaModFix/>
          </a:blip>
          <a:srcRect/>
          <a:stretch/>
        </p:blipFill>
        <p:spPr>
          <a:xfrm>
            <a:off x="11554210" y="228014"/>
            <a:ext cx="277906" cy="401420"/>
          </a:xfrm>
          <a:prstGeom prst="rect">
            <a:avLst/>
          </a:prstGeom>
          <a:noFill/>
          <a:ln>
            <a:noFill/>
          </a:ln>
        </p:spPr>
      </p:pic>
      <p:sp>
        <p:nvSpPr>
          <p:cNvPr id="645" name="Google Shape;645;gfa0f5b21c0_0_160"/>
          <p:cNvSpPr txBox="1"/>
          <p:nvPr/>
        </p:nvSpPr>
        <p:spPr>
          <a:xfrm>
            <a:off x="376810" y="154173"/>
            <a:ext cx="109101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zh-CN" sz="3200" dirty="0">
                <a:solidFill>
                  <a:schemeClr val="lt1"/>
                </a:solidFill>
                <a:latin typeface="Arial" panose="020B0604020202020204" pitchFamily="34" charset="0"/>
                <a:cs typeface="Arial" panose="020B0604020202020204" pitchFamily="34" charset="0"/>
              </a:rPr>
              <a:t>How</a:t>
            </a:r>
            <a:r>
              <a:rPr lang="zh-CN" altLang="en-US" sz="3200" dirty="0">
                <a:solidFill>
                  <a:schemeClr val="lt1"/>
                </a:solidFill>
                <a:latin typeface="Arial" panose="020B0604020202020204" pitchFamily="34" charset="0"/>
                <a:cs typeface="Arial" panose="020B0604020202020204" pitchFamily="34" charset="0"/>
              </a:rPr>
              <a:t> </a:t>
            </a:r>
            <a:r>
              <a:rPr lang="en-US" altLang="zh-CN" sz="3200" dirty="0">
                <a:solidFill>
                  <a:schemeClr val="lt1"/>
                </a:solidFill>
                <a:latin typeface="Arial" panose="020B0604020202020204" pitchFamily="34" charset="0"/>
                <a:cs typeface="Arial" panose="020B0604020202020204" pitchFamily="34" charset="0"/>
              </a:rPr>
              <a:t>Well</a:t>
            </a:r>
            <a:r>
              <a:rPr lang="zh-CN" altLang="en-US" sz="3200" dirty="0">
                <a:solidFill>
                  <a:schemeClr val="lt1"/>
                </a:solidFill>
                <a:latin typeface="Arial" panose="020B0604020202020204" pitchFamily="34" charset="0"/>
                <a:cs typeface="Arial" panose="020B0604020202020204" pitchFamily="34" charset="0"/>
              </a:rPr>
              <a:t> </a:t>
            </a:r>
            <a:r>
              <a:rPr lang="en-US" altLang="zh-CN" sz="3200" dirty="0">
                <a:solidFill>
                  <a:schemeClr val="lt1"/>
                </a:solidFill>
                <a:latin typeface="Arial" panose="020B0604020202020204" pitchFamily="34" charset="0"/>
                <a:cs typeface="Arial" panose="020B0604020202020204" pitchFamily="34" charset="0"/>
              </a:rPr>
              <a:t>Does</a:t>
            </a:r>
            <a:r>
              <a:rPr lang="zh-CN" altLang="en-US" sz="3200" dirty="0">
                <a:solidFill>
                  <a:schemeClr val="lt1"/>
                </a:solidFill>
                <a:latin typeface="Arial" panose="020B0604020202020204" pitchFamily="34" charset="0"/>
                <a:cs typeface="Arial" panose="020B0604020202020204" pitchFamily="34" charset="0"/>
              </a:rPr>
              <a:t> </a:t>
            </a:r>
            <a:r>
              <a:rPr lang="en-US" altLang="zh-CN" sz="3200" dirty="0">
                <a:solidFill>
                  <a:schemeClr val="lt1"/>
                </a:solidFill>
                <a:latin typeface="Arial" panose="020B0604020202020204" pitchFamily="34" charset="0"/>
                <a:cs typeface="Arial" panose="020B0604020202020204" pitchFamily="34" charset="0"/>
              </a:rPr>
              <a:t>Our</a:t>
            </a:r>
            <a:r>
              <a:rPr lang="zh-CN" altLang="en-US" sz="3200" dirty="0">
                <a:solidFill>
                  <a:schemeClr val="lt1"/>
                </a:solidFill>
                <a:latin typeface="Arial" panose="020B0604020202020204" pitchFamily="34" charset="0"/>
                <a:cs typeface="Arial" panose="020B0604020202020204" pitchFamily="34" charset="0"/>
              </a:rPr>
              <a:t> </a:t>
            </a:r>
            <a:r>
              <a:rPr lang="en-US" altLang="zh-CN" sz="3200" dirty="0">
                <a:solidFill>
                  <a:srgbClr val="FFFF00"/>
                </a:solidFill>
                <a:latin typeface="Imprint MT Shadow" panose="04020605060303030202" pitchFamily="82" charset="0"/>
                <a:cs typeface="Arial" panose="020B0604020202020204" pitchFamily="34" charset="0"/>
              </a:rPr>
              <a:t>Prescription</a:t>
            </a:r>
            <a:r>
              <a:rPr lang="zh-CN" altLang="en-US" sz="3200" dirty="0">
                <a:solidFill>
                  <a:schemeClr val="lt1"/>
                </a:solidFill>
                <a:latin typeface="Arial" panose="020B0604020202020204" pitchFamily="34" charset="0"/>
                <a:cs typeface="Arial" panose="020B0604020202020204" pitchFamily="34" charset="0"/>
              </a:rPr>
              <a:t>     </a:t>
            </a:r>
            <a:r>
              <a:rPr lang="en-US" altLang="zh-CN" sz="3200" dirty="0">
                <a:solidFill>
                  <a:schemeClr val="lt1"/>
                </a:solidFill>
                <a:latin typeface="Arial" panose="020B0604020202020204" pitchFamily="34" charset="0"/>
                <a:cs typeface="Arial" panose="020B0604020202020204" pitchFamily="34" charset="0"/>
              </a:rPr>
              <a:t>Work?</a:t>
            </a:r>
            <a:endParaRPr lang="en-US" altLang="zh-CN" sz="32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2" name="文本框 1">
            <a:extLst>
              <a:ext uri="{FF2B5EF4-FFF2-40B4-BE49-F238E27FC236}">
                <a16:creationId xmlns:a16="http://schemas.microsoft.com/office/drawing/2014/main" id="{980D15AA-66AE-B3CB-364D-0B1CD354E143}"/>
              </a:ext>
            </a:extLst>
          </p:cNvPr>
          <p:cNvSpPr txBox="1"/>
          <p:nvPr/>
        </p:nvSpPr>
        <p:spPr>
          <a:xfrm>
            <a:off x="827032" y="5786833"/>
            <a:ext cx="3743333" cy="584775"/>
          </a:xfrm>
          <a:prstGeom prst="rect">
            <a:avLst/>
          </a:prstGeom>
          <a:noFill/>
        </p:spPr>
        <p:txBody>
          <a:bodyPr wrap="none" rtlCol="0">
            <a:spAutoFit/>
          </a:bodyPr>
          <a:lstStyle/>
          <a:p>
            <a:pPr algn="ctr"/>
            <a:r>
              <a:rPr lang="en-US" altLang="zh-CN" sz="1600" dirty="0">
                <a:latin typeface="Arial" panose="020B0604020202020204" pitchFamily="34" charset="0"/>
                <a:cs typeface="Arial" panose="020B0604020202020204" pitchFamily="34" charset="0"/>
              </a:rPr>
              <a:t>Ours vs. ODT on finetune with </a:t>
            </a:r>
          </a:p>
          <a:p>
            <a:pPr algn="ctr"/>
            <a:r>
              <a:rPr lang="en-US" altLang="zh-CN" sz="1600" dirty="0">
                <a:latin typeface="Arial" panose="020B0604020202020204" pitchFamily="34" charset="0"/>
                <a:cs typeface="Arial" panose="020B0604020202020204" pitchFamily="34" charset="0"/>
              </a:rPr>
              <a:t>pretraining on </a:t>
            </a:r>
            <a:r>
              <a:rPr lang="en-US" altLang="zh-CN" sz="1600" dirty="0" err="1">
                <a:latin typeface="Arial" panose="020B0604020202020204" pitchFamily="34" charset="0"/>
                <a:cs typeface="Arial" panose="020B0604020202020204" pitchFamily="34" charset="0"/>
              </a:rPr>
              <a:t>MuJoCo</a:t>
            </a:r>
            <a:r>
              <a:rPr lang="en-US" altLang="zh-CN" sz="1600" dirty="0">
                <a:latin typeface="Arial" panose="020B0604020202020204" pitchFamily="34" charset="0"/>
                <a:cs typeface="Arial" panose="020B0604020202020204" pitchFamily="34" charset="0"/>
              </a:rPr>
              <a:t> random dataset</a:t>
            </a:r>
            <a:endParaRPr lang="zh-CN" altLang="en-US" sz="1600"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BDC6FE0D-B719-B205-7612-2DD4041C2C9B}"/>
              </a:ext>
            </a:extLst>
          </p:cNvPr>
          <p:cNvSpPr txBox="1"/>
          <p:nvPr/>
        </p:nvSpPr>
        <p:spPr>
          <a:xfrm>
            <a:off x="5869970" y="5786833"/>
            <a:ext cx="5142755"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Reward curves on solving the simple single-state MDP</a:t>
            </a:r>
            <a:endParaRPr lang="zh-CN" altLang="en-US" sz="1600"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81E36D46-D3D9-58A3-D3B4-1BFA1559334B}"/>
              </a:ext>
            </a:extLst>
          </p:cNvPr>
          <p:cNvPicPr>
            <a:picLocks noChangeAspect="1"/>
          </p:cNvPicPr>
          <p:nvPr/>
        </p:nvPicPr>
        <p:blipFill>
          <a:blip r:embed="rId6"/>
          <a:stretch>
            <a:fillRect/>
          </a:stretch>
        </p:blipFill>
        <p:spPr>
          <a:xfrm>
            <a:off x="8632658" y="3106429"/>
            <a:ext cx="2784703" cy="2088000"/>
          </a:xfrm>
          <a:prstGeom prst="rect">
            <a:avLst/>
          </a:prstGeom>
        </p:spPr>
      </p:pic>
      <p:sp>
        <p:nvSpPr>
          <p:cNvPr id="16" name="矩形 15">
            <a:extLst>
              <a:ext uri="{FF2B5EF4-FFF2-40B4-BE49-F238E27FC236}">
                <a16:creationId xmlns:a16="http://schemas.microsoft.com/office/drawing/2014/main" id="{79A23E3A-370B-EA9E-3182-1FF6E9F85281}"/>
              </a:ext>
            </a:extLst>
          </p:cNvPr>
          <p:cNvSpPr/>
          <p:nvPr/>
        </p:nvSpPr>
        <p:spPr>
          <a:xfrm>
            <a:off x="5831860" y="3797704"/>
            <a:ext cx="206990" cy="117475"/>
          </a:xfrm>
          <a:prstGeom prst="rect">
            <a:avLst/>
          </a:prstGeom>
          <a:solidFill>
            <a:schemeClr val="bg2">
              <a:lumMod val="90000"/>
              <a:alpha val="50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38BDDCB3-7FC1-1572-BF25-361DDAC766DF}"/>
              </a:ext>
            </a:extLst>
          </p:cNvPr>
          <p:cNvSpPr/>
          <p:nvPr/>
        </p:nvSpPr>
        <p:spPr>
          <a:xfrm rot="2559129">
            <a:off x="7929851" y="4392511"/>
            <a:ext cx="206990" cy="117475"/>
          </a:xfrm>
          <a:prstGeom prst="rect">
            <a:avLst/>
          </a:prstGeom>
          <a:solidFill>
            <a:schemeClr val="bg2">
              <a:lumMod val="90000"/>
              <a:alpha val="50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a:extLst>
              <a:ext uri="{FF2B5EF4-FFF2-40B4-BE49-F238E27FC236}">
                <a16:creationId xmlns:a16="http://schemas.microsoft.com/office/drawing/2014/main" id="{38D85E50-5CEE-DB51-B35E-B7C4033EDFCC}"/>
              </a:ext>
            </a:extLst>
          </p:cNvPr>
          <p:cNvCxnSpPr>
            <a:cxnSpLocks/>
            <a:endCxn id="16" idx="0"/>
          </p:cNvCxnSpPr>
          <p:nvPr/>
        </p:nvCxnSpPr>
        <p:spPr>
          <a:xfrm flipH="1">
            <a:off x="5935355" y="2889545"/>
            <a:ext cx="556885" cy="908159"/>
          </a:xfrm>
          <a:prstGeom prst="straightConnector1">
            <a:avLst/>
          </a:prstGeom>
          <a:ln w="28575">
            <a:solidFill>
              <a:schemeClr val="bg1">
                <a:lumMod val="50000"/>
              </a:schemeClr>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26" name="直接箭头连接符 25">
            <a:extLst>
              <a:ext uri="{FF2B5EF4-FFF2-40B4-BE49-F238E27FC236}">
                <a16:creationId xmlns:a16="http://schemas.microsoft.com/office/drawing/2014/main" id="{1B92AF15-E1F3-09BF-B7DB-1B7F84C84C7E}"/>
              </a:ext>
            </a:extLst>
          </p:cNvPr>
          <p:cNvCxnSpPr>
            <a:cxnSpLocks/>
            <a:endCxn id="21" idx="0"/>
          </p:cNvCxnSpPr>
          <p:nvPr/>
        </p:nvCxnSpPr>
        <p:spPr>
          <a:xfrm>
            <a:off x="8033346" y="2911676"/>
            <a:ext cx="39797" cy="1496372"/>
          </a:xfrm>
          <a:prstGeom prst="straightConnector1">
            <a:avLst/>
          </a:prstGeom>
          <a:ln w="28575">
            <a:solidFill>
              <a:schemeClr val="bg1">
                <a:lumMod val="50000"/>
              </a:schemeClr>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30" name="文本框 29">
            <a:extLst>
              <a:ext uri="{FF2B5EF4-FFF2-40B4-BE49-F238E27FC236}">
                <a16:creationId xmlns:a16="http://schemas.microsoft.com/office/drawing/2014/main" id="{17FBBFC4-3B45-5A11-D07D-9F45139C7D8C}"/>
              </a:ext>
            </a:extLst>
          </p:cNvPr>
          <p:cNvSpPr txBox="1"/>
          <p:nvPr/>
        </p:nvSpPr>
        <p:spPr>
          <a:xfrm>
            <a:off x="6389050" y="2601489"/>
            <a:ext cx="2131802" cy="338554"/>
          </a:xfrm>
          <a:prstGeom prst="rect">
            <a:avLst/>
          </a:prstGeom>
          <a:noFill/>
        </p:spPr>
        <p:txBody>
          <a:bodyPr wrap="none" rtlCol="0">
            <a:spAutoFit/>
          </a:bodyPr>
          <a:lstStyle/>
          <a:p>
            <a:r>
              <a:rPr lang="en-US" altLang="zh-CN" sz="1600" dirty="0">
                <a:solidFill>
                  <a:schemeClr val="bg1">
                    <a:lumMod val="50000"/>
                  </a:schemeClr>
                </a:solidFill>
                <a:latin typeface="Arial" panose="020B0604020202020204" pitchFamily="34" charset="0"/>
                <a:cs typeface="Arial" panose="020B0604020202020204" pitchFamily="34" charset="0"/>
              </a:rPr>
              <a:t>Offline data coverage</a:t>
            </a:r>
            <a:endParaRPr lang="zh-CN" altLang="en-US" sz="1600" dirty="0">
              <a:solidFill>
                <a:schemeClr val="bg1">
                  <a:lumMod val="50000"/>
                </a:schemeClr>
              </a:solidFill>
              <a:latin typeface="Arial" panose="020B0604020202020204" pitchFamily="34" charset="0"/>
              <a:cs typeface="Arial" panose="020B0604020202020204" pitchFamily="34" charset="0"/>
            </a:endParaRPr>
          </a:p>
        </p:txBody>
      </p:sp>
      <p:cxnSp>
        <p:nvCxnSpPr>
          <p:cNvPr id="32" name="直接箭头连接符 31">
            <a:extLst>
              <a:ext uri="{FF2B5EF4-FFF2-40B4-BE49-F238E27FC236}">
                <a16:creationId xmlns:a16="http://schemas.microsoft.com/office/drawing/2014/main" id="{CB384B4A-2F64-2733-BAD9-76F3D21A88A7}"/>
              </a:ext>
            </a:extLst>
          </p:cNvPr>
          <p:cNvCxnSpPr/>
          <p:nvPr/>
        </p:nvCxnSpPr>
        <p:spPr>
          <a:xfrm flipV="1">
            <a:off x="7074568" y="3429000"/>
            <a:ext cx="0" cy="854242"/>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文本框 32">
            <a:extLst>
              <a:ext uri="{FF2B5EF4-FFF2-40B4-BE49-F238E27FC236}">
                <a16:creationId xmlns:a16="http://schemas.microsoft.com/office/drawing/2014/main" id="{DE8C9C74-49D9-90BB-3734-25E9885CDA2F}"/>
              </a:ext>
            </a:extLst>
          </p:cNvPr>
          <p:cNvSpPr txBox="1"/>
          <p:nvPr/>
        </p:nvSpPr>
        <p:spPr>
          <a:xfrm>
            <a:off x="5967265" y="4238771"/>
            <a:ext cx="1813317" cy="338554"/>
          </a:xfrm>
          <a:prstGeom prst="rect">
            <a:avLst/>
          </a:prstGeom>
          <a:noFill/>
        </p:spPr>
        <p:txBody>
          <a:bodyPr wrap="none" rtlCol="0">
            <a:spAutoFit/>
          </a:bodyPr>
          <a:lstStyle/>
          <a:p>
            <a:r>
              <a:rPr lang="en-US" altLang="zh-CN" sz="1600" dirty="0">
                <a:solidFill>
                  <a:srgbClr val="FF0000"/>
                </a:solidFill>
                <a:latin typeface="Arial" panose="020B0604020202020204" pitchFamily="34" charset="0"/>
                <a:cs typeface="Arial" panose="020B0604020202020204" pitchFamily="34" charset="0"/>
              </a:rPr>
              <a:t>Find hidden peak!</a:t>
            </a:r>
            <a:endParaRPr lang="zh-CN" altLang="en-US" sz="1600" dirty="0">
              <a:solidFill>
                <a:srgbClr val="FF0000"/>
              </a:solidFill>
              <a:latin typeface="Arial" panose="020B0604020202020204" pitchFamily="34" charset="0"/>
              <a:cs typeface="Arial" panose="020B0604020202020204" pitchFamily="34" charset="0"/>
            </a:endParaRPr>
          </a:p>
        </p:txBody>
      </p:sp>
      <p:pic>
        <p:nvPicPr>
          <p:cNvPr id="35" name="图形 34" descr="滚动 轮廓">
            <a:extLst>
              <a:ext uri="{FF2B5EF4-FFF2-40B4-BE49-F238E27FC236}">
                <a16:creationId xmlns:a16="http://schemas.microsoft.com/office/drawing/2014/main" id="{65F75019-D6C7-B02E-75E4-B2DE9CA5BC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71840" y="140050"/>
            <a:ext cx="640800" cy="640800"/>
          </a:xfrm>
          <a:prstGeom prst="rect">
            <a:avLst/>
          </a:prstGeom>
        </p:spPr>
      </p:pic>
      <p:pic>
        <p:nvPicPr>
          <p:cNvPr id="24" name="图片 23">
            <a:extLst>
              <a:ext uri="{FF2B5EF4-FFF2-40B4-BE49-F238E27FC236}">
                <a16:creationId xmlns:a16="http://schemas.microsoft.com/office/drawing/2014/main" id="{CB807C4A-1A49-649D-DB34-5833D48D2EA7}"/>
              </a:ext>
            </a:extLst>
          </p:cNvPr>
          <p:cNvPicPr>
            <a:picLocks noChangeAspect="1"/>
          </p:cNvPicPr>
          <p:nvPr/>
        </p:nvPicPr>
        <p:blipFill>
          <a:blip r:embed="rId9"/>
          <a:stretch>
            <a:fillRect/>
          </a:stretch>
        </p:blipFill>
        <p:spPr>
          <a:xfrm>
            <a:off x="654049" y="2654323"/>
            <a:ext cx="3782315" cy="2991600"/>
          </a:xfrm>
          <a:prstGeom prst="rect">
            <a:avLst/>
          </a:prstGeom>
        </p:spPr>
      </p:pic>
      <p:pic>
        <p:nvPicPr>
          <p:cNvPr id="18" name="图片 17">
            <a:extLst>
              <a:ext uri="{FF2B5EF4-FFF2-40B4-BE49-F238E27FC236}">
                <a16:creationId xmlns:a16="http://schemas.microsoft.com/office/drawing/2014/main" id="{A2675D3E-4FA4-3DDA-2D7F-BD544ACB94EA}"/>
              </a:ext>
            </a:extLst>
          </p:cNvPr>
          <p:cNvPicPr>
            <a:picLocks noChangeAspect="1"/>
          </p:cNvPicPr>
          <p:nvPr/>
        </p:nvPicPr>
        <p:blipFill>
          <a:blip r:embed="rId10"/>
          <a:stretch>
            <a:fillRect/>
          </a:stretch>
        </p:blipFill>
        <p:spPr>
          <a:xfrm>
            <a:off x="652933" y="2648307"/>
            <a:ext cx="3786431" cy="3002400"/>
          </a:xfrm>
          <a:prstGeom prst="rect">
            <a:avLst/>
          </a:prstGeom>
        </p:spPr>
      </p:pic>
      <p:grpSp>
        <p:nvGrpSpPr>
          <p:cNvPr id="8" name="组合 7">
            <a:extLst>
              <a:ext uri="{FF2B5EF4-FFF2-40B4-BE49-F238E27FC236}">
                <a16:creationId xmlns:a16="http://schemas.microsoft.com/office/drawing/2014/main" id="{DAC65556-A409-390D-680C-B2E8CA9B1AAB}"/>
              </a:ext>
            </a:extLst>
          </p:cNvPr>
          <p:cNvGrpSpPr/>
          <p:nvPr/>
        </p:nvGrpSpPr>
        <p:grpSpPr>
          <a:xfrm rot="1297822">
            <a:off x="4091873" y="2360435"/>
            <a:ext cx="1221041" cy="497606"/>
            <a:chOff x="3175646" y="2042770"/>
            <a:chExt cx="1733324" cy="687600"/>
          </a:xfrm>
        </p:grpSpPr>
        <p:sp>
          <p:nvSpPr>
            <p:cNvPr id="9" name="流程图: 延期 8">
              <a:extLst>
                <a:ext uri="{FF2B5EF4-FFF2-40B4-BE49-F238E27FC236}">
                  <a16:creationId xmlns:a16="http://schemas.microsoft.com/office/drawing/2014/main" id="{DB2DCBE6-E312-F9D0-EFE1-F8A3CA6949DC}"/>
                </a:ext>
              </a:extLst>
            </p:cNvPr>
            <p:cNvSpPr/>
            <p:nvPr/>
          </p:nvSpPr>
          <p:spPr>
            <a:xfrm rot="10800000">
              <a:off x="3175646" y="2042770"/>
              <a:ext cx="865724" cy="685798"/>
            </a:xfrm>
            <a:prstGeom prst="flowChartDelay">
              <a:avLst/>
            </a:prstGeom>
            <a:effectLst>
              <a:outerShdw blurRad="50800" dist="38100" dir="2700000" algn="t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p:nvSpPr>
            <p:cNvPr id="10" name="流程图: 延期 9">
              <a:extLst>
                <a:ext uri="{FF2B5EF4-FFF2-40B4-BE49-F238E27FC236}">
                  <a16:creationId xmlns:a16="http://schemas.microsoft.com/office/drawing/2014/main" id="{50F52EFD-15ED-86CD-FCBC-1A29F1F26D60}"/>
                </a:ext>
              </a:extLst>
            </p:cNvPr>
            <p:cNvSpPr/>
            <p:nvPr/>
          </p:nvSpPr>
          <p:spPr>
            <a:xfrm>
              <a:off x="4041370" y="2042770"/>
              <a:ext cx="867600" cy="687600"/>
            </a:xfrm>
            <a:prstGeom prst="flowChartDelay">
              <a:avLst/>
            </a:prstGeom>
            <a:solidFill>
              <a:srgbClr val="FFC000"/>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a:extLst>
                <a:ext uri="{FF2B5EF4-FFF2-40B4-BE49-F238E27FC236}">
                  <a16:creationId xmlns:a16="http://schemas.microsoft.com/office/drawing/2014/main" id="{D5D1EF5A-7D93-31FB-E907-96B47D911E0D}"/>
                </a:ext>
              </a:extLst>
            </p:cNvPr>
            <p:cNvSpPr txBox="1"/>
            <p:nvPr/>
          </p:nvSpPr>
          <p:spPr>
            <a:xfrm>
              <a:off x="3197903" y="2146359"/>
              <a:ext cx="890351" cy="478623"/>
            </a:xfrm>
            <a:prstGeom prst="rect">
              <a:avLst/>
            </a:prstGeom>
            <a:noFill/>
          </p:spPr>
          <p:txBody>
            <a:bodyPr wrap="none" rtlCol="0">
              <a:spAutoFit/>
            </a:bodyPr>
            <a:lstStyle/>
            <a:p>
              <a:r>
                <a:rPr lang="en-US" altLang="zh-CN" b="1" dirty="0">
                  <a:solidFill>
                    <a:schemeClr val="bg1"/>
                  </a:solidFill>
                  <a:latin typeface="Imprint MT Shadow" panose="04020605060303030202" pitchFamily="82" charset="0"/>
                  <a:cs typeface="Arial" panose="020B0604020202020204" pitchFamily="34" charset="0"/>
                </a:rPr>
                <a:t>TD3</a:t>
              </a:r>
              <a:endParaRPr lang="zh-CN" altLang="en-US" b="1" dirty="0">
                <a:solidFill>
                  <a:schemeClr val="bg1"/>
                </a:solidFill>
                <a:latin typeface="Imprint MT Shadow" panose="04020605060303030202" pitchFamily="82" charset="0"/>
                <a:cs typeface="Arial" panose="020B0604020202020204" pitchFamily="34" charset="0"/>
              </a:endParaRPr>
            </a:p>
          </p:txBody>
        </p:sp>
      </p:grpSp>
      <p:sp>
        <p:nvSpPr>
          <p:cNvPr id="12" name="十字形 11">
            <a:extLst>
              <a:ext uri="{FF2B5EF4-FFF2-40B4-BE49-F238E27FC236}">
                <a16:creationId xmlns:a16="http://schemas.microsoft.com/office/drawing/2014/main" id="{7261398D-747A-BCA3-4F9F-F35530F380FF}"/>
              </a:ext>
            </a:extLst>
          </p:cNvPr>
          <p:cNvSpPr/>
          <p:nvPr/>
        </p:nvSpPr>
        <p:spPr>
          <a:xfrm>
            <a:off x="4999926" y="2813734"/>
            <a:ext cx="360000" cy="360000"/>
          </a:xfrm>
          <a:prstGeom prst="plus">
            <a:avLst>
              <a:gd name="adj" fmla="val 3507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dirty="0"/>
          </a:p>
        </p:txBody>
      </p:sp>
      <p:pic>
        <p:nvPicPr>
          <p:cNvPr id="29" name="图片 28">
            <a:extLst>
              <a:ext uri="{FF2B5EF4-FFF2-40B4-BE49-F238E27FC236}">
                <a16:creationId xmlns:a16="http://schemas.microsoft.com/office/drawing/2014/main" id="{80A1A658-DEFB-8C56-28F0-38E15FA4C229}"/>
              </a:ext>
            </a:extLst>
          </p:cNvPr>
          <p:cNvPicPr>
            <a:picLocks noChangeAspect="1"/>
          </p:cNvPicPr>
          <p:nvPr/>
        </p:nvPicPr>
        <p:blipFill>
          <a:blip r:embed="rId11"/>
          <a:stretch>
            <a:fillRect/>
          </a:stretch>
        </p:blipFill>
        <p:spPr>
          <a:xfrm>
            <a:off x="1702989" y="5643810"/>
            <a:ext cx="1686319" cy="208523"/>
          </a:xfrm>
          <a:prstGeom prst="rect">
            <a:avLst/>
          </a:prstGeom>
        </p:spPr>
      </p:pic>
    </p:spTree>
    <p:extLst>
      <p:ext uri="{BB962C8B-B14F-4D97-AF65-F5344CB8AC3E}">
        <p14:creationId xmlns:p14="http://schemas.microsoft.com/office/powerpoint/2010/main" val="140673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 presetClass="exit" presetSubtype="0" fill="hold" nodeType="afterEffect">
                                  <p:stCondLst>
                                    <p:cond delay="0"/>
                                  </p:stCondLst>
                                  <p:childTnLst>
                                    <p:set>
                                      <p:cBhvr>
                                        <p:cTn id="15" dur="1" fill="hold">
                                          <p:stCondLst>
                                            <p:cond delay="0"/>
                                          </p:stCondLst>
                                        </p:cTn>
                                        <p:tgtEl>
                                          <p:spTgt spid="18"/>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21" grpId="0" animBg="1"/>
      <p:bldP spid="30" grpId="0"/>
      <p:bldP spid="33" grpId="0"/>
      <p:bldP spid="12" grpId="0" animBg="1"/>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
          <a:extLst>
            <a:ext uri="{FF2B5EF4-FFF2-40B4-BE49-F238E27FC236}">
              <a16:creationId xmlns:a16="http://schemas.microsoft.com/office/drawing/2014/main" id="{7C1E8D77-C61D-9B69-38B5-1CB605426741}"/>
            </a:ext>
          </a:extLst>
        </p:cNvPr>
        <p:cNvGrpSpPr/>
        <p:nvPr/>
      </p:nvGrpSpPr>
      <p:grpSpPr>
        <a:xfrm>
          <a:off x="0" y="0"/>
          <a:ext cx="0" cy="0"/>
          <a:chOff x="0" y="0"/>
          <a:chExt cx="0" cy="0"/>
        </a:xfrm>
      </p:grpSpPr>
      <p:sp>
        <p:nvSpPr>
          <p:cNvPr id="639" name="Google Shape;639;gfa0f5b21c0_0_160">
            <a:extLst>
              <a:ext uri="{FF2B5EF4-FFF2-40B4-BE49-F238E27FC236}">
                <a16:creationId xmlns:a16="http://schemas.microsoft.com/office/drawing/2014/main" id="{654375FB-2738-529F-42CD-82AF47751B9E}"/>
              </a:ext>
            </a:extLst>
          </p:cNvPr>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r>
              <a:rPr lang="en-US" altLang="zh-CN" sz="2400" dirty="0">
                <a:latin typeface="Arial" panose="020B0604020202020204" pitchFamily="34" charset="0"/>
                <a:cs typeface="Arial" panose="020B0604020202020204" pitchFamily="34" charset="0"/>
              </a:rPr>
              <a:t>TD3+ODT outperforms many baselines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on</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variety</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of</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tasks</a:t>
            </a:r>
            <a:r>
              <a:rPr lang="zh-CN" altLang="en-US" sz="2400" dirty="0">
                <a:latin typeface="Arial" panose="020B0604020202020204" pitchFamily="34" charset="0"/>
                <a:cs typeface="Arial" panose="020B0604020202020204" pitchFamily="34" charset="0"/>
              </a:rPr>
              <a:t> </a:t>
            </a:r>
            <a:endParaRPr lang="en-US" altLang="zh-CN" sz="2400" dirty="0">
              <a:latin typeface="Arial" panose="020B0604020202020204" pitchFamily="34" charset="0"/>
              <a:cs typeface="Arial" panose="020B0604020202020204" pitchFamily="34" charset="0"/>
            </a:endParaRPr>
          </a:p>
          <a:p>
            <a:pPr lvl="1"/>
            <a:r>
              <a:rPr lang="en-US" altLang="zh-CN" sz="2000" dirty="0">
                <a:latin typeface="Arial" panose="020B0604020202020204" pitchFamily="34" charset="0"/>
                <a:cs typeface="Arial" panose="020B0604020202020204" pitchFamily="34" charset="0"/>
              </a:rPr>
              <a:t>Tasks: Adroit,</a:t>
            </a:r>
            <a:r>
              <a:rPr lang="zh-CN" altLang="en-US" sz="2000" dirty="0">
                <a:latin typeface="Arial" panose="020B0604020202020204" pitchFamily="34" charset="0"/>
                <a:cs typeface="Arial" panose="020B0604020202020204" pitchFamily="34" charset="0"/>
              </a:rPr>
              <a:t> </a:t>
            </a:r>
            <a:r>
              <a:rPr lang="en-US" altLang="zh-CN" sz="2000" dirty="0" err="1">
                <a:latin typeface="Arial" panose="020B0604020202020204" pitchFamily="34" charset="0"/>
                <a:cs typeface="Arial" panose="020B0604020202020204" pitchFamily="34" charset="0"/>
              </a:rPr>
              <a:t>MuJoCo</a:t>
            </a:r>
            <a:r>
              <a:rPr lang="en-US" altLang="zh-CN" sz="2000" dirty="0">
                <a:latin typeface="Arial" panose="020B0604020202020204" pitchFamily="34" charset="0"/>
                <a:cs typeface="Arial" panose="020B0604020202020204" pitchFamily="34" charset="0"/>
              </a:rPr>
              <a:t>,</a:t>
            </a:r>
            <a:r>
              <a:rPr lang="zh-CN" altLang="en-US" sz="2000" dirty="0">
                <a:latin typeface="Arial" panose="020B0604020202020204" pitchFamily="34" charset="0"/>
                <a:cs typeface="Arial" panose="020B0604020202020204" pitchFamily="34" charset="0"/>
              </a:rPr>
              <a:t> </a:t>
            </a:r>
            <a:r>
              <a:rPr lang="en-US" altLang="zh-CN" sz="2000" dirty="0" err="1">
                <a:latin typeface="Arial" panose="020B0604020202020204" pitchFamily="34" charset="0"/>
                <a:cs typeface="Arial" panose="020B0604020202020204" pitchFamily="34" charset="0"/>
              </a:rPr>
              <a:t>antmaze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&amp;</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maze2d (30+ different dataset-environment pairs)</a:t>
            </a:r>
          </a:p>
          <a:p>
            <a:pPr lvl="1"/>
            <a:r>
              <a:rPr lang="en-US" altLang="zh-CN" sz="2000" dirty="0">
                <a:latin typeface="Arial" panose="020B0604020202020204" pitchFamily="34" charset="0"/>
                <a:cs typeface="Arial" panose="020B0604020202020204" pitchFamily="34" charset="0"/>
              </a:rPr>
              <a:t>See our paper for 10+ detailed ablation studies</a:t>
            </a:r>
          </a:p>
          <a:p>
            <a:pPr marL="0" lvl="0" indent="0" algn="l" rtl="0">
              <a:lnSpc>
                <a:spcPct val="100000"/>
              </a:lnSpc>
              <a:spcBef>
                <a:spcPts val="0"/>
              </a:spcBef>
              <a:spcAft>
                <a:spcPts val="0"/>
              </a:spcAft>
              <a:buSzPts val="3000"/>
              <a:buNone/>
            </a:pPr>
            <a:r>
              <a:rPr lang="en-US" sz="2600" b="1" dirty="0">
                <a:solidFill>
                  <a:srgbClr val="E84B36"/>
                </a:solidFill>
                <a:latin typeface="Arial"/>
                <a:ea typeface="Arial"/>
                <a:cs typeface="Arial"/>
                <a:sym typeface="Arial"/>
              </a:rPr>
              <a:t> </a:t>
            </a:r>
          </a:p>
          <a:p>
            <a:pPr marL="0" lvl="0" indent="0" algn="l" rtl="0">
              <a:lnSpc>
                <a:spcPct val="100000"/>
              </a:lnSpc>
              <a:spcBef>
                <a:spcPts val="0"/>
              </a:spcBef>
              <a:spcAft>
                <a:spcPts val="0"/>
              </a:spcAft>
              <a:buSzPts val="2000"/>
              <a:buNone/>
            </a:pPr>
            <a:endParaRPr lang="en-US" sz="1800" dirty="0">
              <a:solidFill>
                <a:schemeClr val="dk1"/>
              </a:solidFill>
              <a:latin typeface="Arial"/>
              <a:ea typeface="Arial"/>
              <a:cs typeface="Arial"/>
              <a:sym typeface="Arial"/>
            </a:endParaRPr>
          </a:p>
        </p:txBody>
      </p:sp>
      <p:sp>
        <p:nvSpPr>
          <p:cNvPr id="640" name="Google Shape;640;gfa0f5b21c0_0_160">
            <a:extLst>
              <a:ext uri="{FF2B5EF4-FFF2-40B4-BE49-F238E27FC236}">
                <a16:creationId xmlns:a16="http://schemas.microsoft.com/office/drawing/2014/main" id="{3A1ACD32-5DC9-5227-0F92-990544DEA1AA}"/>
              </a:ext>
            </a:extLst>
          </p:cNvPr>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641" name="Google Shape;641;gfa0f5b21c0_0_160">
            <a:extLst>
              <a:ext uri="{FF2B5EF4-FFF2-40B4-BE49-F238E27FC236}">
                <a16:creationId xmlns:a16="http://schemas.microsoft.com/office/drawing/2014/main" id="{7DE9F171-E3A6-D125-89BF-35FE0F8F5C3E}"/>
              </a:ext>
            </a:extLst>
          </p:cNvPr>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Department of Computer Science</a:t>
            </a:r>
            <a:endParaRPr sz="900" b="0" i="0" u="none" strike="noStrike" cap="none">
              <a:solidFill>
                <a:schemeClr val="lt1"/>
              </a:solidFill>
              <a:latin typeface="Arial"/>
              <a:ea typeface="Arial"/>
              <a:cs typeface="Arial"/>
              <a:sym typeface="Arial"/>
            </a:endParaRPr>
          </a:p>
        </p:txBody>
      </p:sp>
      <p:sp>
        <p:nvSpPr>
          <p:cNvPr id="642" name="Google Shape;642;gfa0f5b21c0_0_160">
            <a:extLst>
              <a:ext uri="{FF2B5EF4-FFF2-40B4-BE49-F238E27FC236}">
                <a16:creationId xmlns:a16="http://schemas.microsoft.com/office/drawing/2014/main" id="{B4FD78D6-4A65-E37B-3D81-5823B37563F9}"/>
              </a:ext>
            </a:extLst>
          </p:cNvPr>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GRAINGER COLLEGE OF ENGINEERING</a:t>
            </a:r>
            <a:endParaRPr sz="900" b="0" i="0" u="none" strike="noStrike" cap="none">
              <a:solidFill>
                <a:schemeClr val="lt1"/>
              </a:solidFill>
              <a:latin typeface="Arial"/>
              <a:ea typeface="Arial"/>
              <a:cs typeface="Arial"/>
              <a:sym typeface="Arial"/>
            </a:endParaRPr>
          </a:p>
        </p:txBody>
      </p:sp>
      <p:sp>
        <p:nvSpPr>
          <p:cNvPr id="643" name="Google Shape;643;gfa0f5b21c0_0_160">
            <a:extLst>
              <a:ext uri="{FF2B5EF4-FFF2-40B4-BE49-F238E27FC236}">
                <a16:creationId xmlns:a16="http://schemas.microsoft.com/office/drawing/2014/main" id="{8661C51B-1556-BB75-9E49-D400A36C8470}"/>
              </a:ext>
            </a:extLst>
          </p:cNvPr>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644" name="Google Shape;644;gfa0f5b21c0_0_160" descr="A close up of a logo&#10;&#10;Description automatically generated">
            <a:extLst>
              <a:ext uri="{FF2B5EF4-FFF2-40B4-BE49-F238E27FC236}">
                <a16:creationId xmlns:a16="http://schemas.microsoft.com/office/drawing/2014/main" id="{84D91DD4-8EB7-A0CB-05D8-116396835091}"/>
              </a:ext>
            </a:extLst>
          </p:cNvPr>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645" name="Google Shape;645;gfa0f5b21c0_0_160">
            <a:extLst>
              <a:ext uri="{FF2B5EF4-FFF2-40B4-BE49-F238E27FC236}">
                <a16:creationId xmlns:a16="http://schemas.microsoft.com/office/drawing/2014/main" id="{93FE0F29-771C-17BB-D867-ED9BA881259B}"/>
              </a:ext>
            </a:extLst>
          </p:cNvPr>
          <p:cNvSpPr txBox="1"/>
          <p:nvPr/>
        </p:nvSpPr>
        <p:spPr>
          <a:xfrm>
            <a:off x="376810" y="154173"/>
            <a:ext cx="10910100" cy="584735"/>
          </a:xfrm>
          <a:prstGeom prst="rect">
            <a:avLst/>
          </a:prstGeom>
          <a:noFill/>
          <a:ln>
            <a:noFill/>
          </a:ln>
        </p:spPr>
        <p:txBody>
          <a:bodyPr spcFirstLastPara="1" wrap="square" lIns="91425" tIns="45700" rIns="91425" bIns="45700" anchor="t" anchorCtr="0">
            <a:spAutoFit/>
          </a:bodyPr>
          <a:lstStyle/>
          <a:p>
            <a:pPr lvl="0">
              <a:buClr>
                <a:srgbClr val="000000"/>
              </a:buClr>
              <a:buSzPts val="2400"/>
            </a:pPr>
            <a:r>
              <a:rPr lang="en-US" altLang="zh-CN" sz="3200" dirty="0">
                <a:solidFill>
                  <a:schemeClr val="lt1"/>
                </a:solidFill>
                <a:latin typeface="Arial" panose="020B0604020202020204" pitchFamily="34" charset="0"/>
                <a:cs typeface="Arial" panose="020B0604020202020204" pitchFamily="34" charset="0"/>
              </a:rPr>
              <a:t>How</a:t>
            </a:r>
            <a:r>
              <a:rPr lang="zh-CN" altLang="en-US" sz="3200" dirty="0">
                <a:solidFill>
                  <a:schemeClr val="lt1"/>
                </a:solidFill>
                <a:latin typeface="Arial" panose="020B0604020202020204" pitchFamily="34" charset="0"/>
                <a:cs typeface="Arial" panose="020B0604020202020204" pitchFamily="34" charset="0"/>
              </a:rPr>
              <a:t> </a:t>
            </a:r>
            <a:r>
              <a:rPr lang="en-US" altLang="zh-CN" sz="3200" dirty="0">
                <a:solidFill>
                  <a:schemeClr val="lt1"/>
                </a:solidFill>
                <a:latin typeface="Arial" panose="020B0604020202020204" pitchFamily="34" charset="0"/>
                <a:cs typeface="Arial" panose="020B0604020202020204" pitchFamily="34" charset="0"/>
              </a:rPr>
              <a:t>Well</a:t>
            </a:r>
            <a:r>
              <a:rPr lang="zh-CN" altLang="en-US" sz="3200" dirty="0">
                <a:solidFill>
                  <a:schemeClr val="lt1"/>
                </a:solidFill>
                <a:latin typeface="Arial" panose="020B0604020202020204" pitchFamily="34" charset="0"/>
                <a:cs typeface="Arial" panose="020B0604020202020204" pitchFamily="34" charset="0"/>
              </a:rPr>
              <a:t> </a:t>
            </a:r>
            <a:r>
              <a:rPr lang="en-US" altLang="zh-CN" sz="3200" dirty="0">
                <a:solidFill>
                  <a:schemeClr val="lt1"/>
                </a:solidFill>
                <a:latin typeface="Arial" panose="020B0604020202020204" pitchFamily="34" charset="0"/>
                <a:cs typeface="Arial" panose="020B0604020202020204" pitchFamily="34" charset="0"/>
              </a:rPr>
              <a:t>Does</a:t>
            </a:r>
            <a:r>
              <a:rPr lang="zh-CN" altLang="en-US" sz="3200" dirty="0">
                <a:solidFill>
                  <a:schemeClr val="lt1"/>
                </a:solidFill>
                <a:latin typeface="Arial" panose="020B0604020202020204" pitchFamily="34" charset="0"/>
                <a:cs typeface="Arial" panose="020B0604020202020204" pitchFamily="34" charset="0"/>
              </a:rPr>
              <a:t> </a:t>
            </a:r>
            <a:r>
              <a:rPr lang="en-US" altLang="zh-CN" sz="3200" dirty="0">
                <a:solidFill>
                  <a:schemeClr val="lt1"/>
                </a:solidFill>
                <a:latin typeface="Arial" panose="020B0604020202020204" pitchFamily="34" charset="0"/>
                <a:cs typeface="Arial" panose="020B0604020202020204" pitchFamily="34" charset="0"/>
              </a:rPr>
              <a:t>Our</a:t>
            </a:r>
            <a:r>
              <a:rPr lang="zh-CN" altLang="en-US" sz="3200" dirty="0">
                <a:solidFill>
                  <a:schemeClr val="lt1"/>
                </a:solidFill>
                <a:latin typeface="Arial" panose="020B0604020202020204" pitchFamily="34" charset="0"/>
                <a:cs typeface="Arial" panose="020B0604020202020204" pitchFamily="34" charset="0"/>
              </a:rPr>
              <a:t> </a:t>
            </a:r>
            <a:r>
              <a:rPr lang="en-US" altLang="zh-CN" sz="3200" dirty="0">
                <a:solidFill>
                  <a:srgbClr val="FFFF00"/>
                </a:solidFill>
                <a:latin typeface="Imprint MT Shadow" panose="04020605060303030202" pitchFamily="82" charset="0"/>
                <a:cs typeface="Arial" panose="020B0604020202020204" pitchFamily="34" charset="0"/>
              </a:rPr>
              <a:t>Prescription</a:t>
            </a:r>
            <a:r>
              <a:rPr lang="zh-CN" altLang="en-US" sz="3200" dirty="0">
                <a:solidFill>
                  <a:schemeClr val="lt1"/>
                </a:solidFill>
                <a:latin typeface="Arial" panose="020B0604020202020204" pitchFamily="34" charset="0"/>
                <a:cs typeface="Arial" panose="020B0604020202020204" pitchFamily="34" charset="0"/>
              </a:rPr>
              <a:t>     </a:t>
            </a:r>
            <a:r>
              <a:rPr lang="en-US" altLang="zh-CN" sz="3200" dirty="0">
                <a:solidFill>
                  <a:schemeClr val="lt1"/>
                </a:solidFill>
                <a:latin typeface="Arial" panose="020B0604020202020204" pitchFamily="34" charset="0"/>
                <a:cs typeface="Arial" panose="020B0604020202020204" pitchFamily="34" charset="0"/>
              </a:rPr>
              <a:t>Work?</a:t>
            </a:r>
            <a:endParaRPr lang="en-US" altLang="zh-CN" sz="3200" dirty="0">
              <a:solidFill>
                <a:schemeClr val="lt1"/>
              </a:solidFill>
              <a:latin typeface="Arial" panose="020B0604020202020204" pitchFamily="34" charset="0"/>
              <a:ea typeface="Arial"/>
              <a:cs typeface="Arial" panose="020B0604020202020204" pitchFamily="34" charset="0"/>
              <a:sym typeface="Arial"/>
            </a:endParaRPr>
          </a:p>
        </p:txBody>
      </p:sp>
      <p:pic>
        <p:nvPicPr>
          <p:cNvPr id="3" name="图片 2" descr="图片包含 图形用户界面&#10;&#10;描述已自动生成">
            <a:extLst>
              <a:ext uri="{FF2B5EF4-FFF2-40B4-BE49-F238E27FC236}">
                <a16:creationId xmlns:a16="http://schemas.microsoft.com/office/drawing/2014/main" id="{011456F8-8BAD-0B14-7817-9EC1712358FD}"/>
              </a:ext>
            </a:extLst>
          </p:cNvPr>
          <p:cNvPicPr>
            <a:picLocks noChangeAspect="1"/>
          </p:cNvPicPr>
          <p:nvPr/>
        </p:nvPicPr>
        <p:blipFill>
          <a:blip r:embed="rId4"/>
          <a:stretch>
            <a:fillRect/>
          </a:stretch>
        </p:blipFill>
        <p:spPr>
          <a:xfrm>
            <a:off x="2449064" y="2623809"/>
            <a:ext cx="7293873" cy="3402342"/>
          </a:xfrm>
          <a:prstGeom prst="rect">
            <a:avLst/>
          </a:prstGeom>
        </p:spPr>
      </p:pic>
      <p:sp>
        <p:nvSpPr>
          <p:cNvPr id="4" name="文本框 3">
            <a:extLst>
              <a:ext uri="{FF2B5EF4-FFF2-40B4-BE49-F238E27FC236}">
                <a16:creationId xmlns:a16="http://schemas.microsoft.com/office/drawing/2014/main" id="{52E1FAA9-19DA-467C-E744-BC49C1E090E9}"/>
              </a:ext>
            </a:extLst>
          </p:cNvPr>
          <p:cNvSpPr txBox="1"/>
          <p:nvPr/>
        </p:nvSpPr>
        <p:spPr>
          <a:xfrm>
            <a:off x="2712702" y="6026151"/>
            <a:ext cx="6766596"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Reward curves on adroit (Higher is better); our method highlighted in red</a:t>
            </a:r>
            <a:endParaRPr lang="zh-CN" altLang="en-US" sz="1600" dirty="0">
              <a:latin typeface="Arial" panose="020B0604020202020204" pitchFamily="34" charset="0"/>
              <a:cs typeface="Arial" panose="020B0604020202020204" pitchFamily="34" charset="0"/>
            </a:endParaRPr>
          </a:p>
        </p:txBody>
      </p:sp>
      <p:pic>
        <p:nvPicPr>
          <p:cNvPr id="2" name="图形 1" descr="滚动 轮廓">
            <a:extLst>
              <a:ext uri="{FF2B5EF4-FFF2-40B4-BE49-F238E27FC236}">
                <a16:creationId xmlns:a16="http://schemas.microsoft.com/office/drawing/2014/main" id="{83088C3F-14F7-937D-FF77-89330A9ED1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1840" y="140050"/>
            <a:ext cx="640800" cy="640800"/>
          </a:xfrm>
          <a:prstGeom prst="rect">
            <a:avLst/>
          </a:prstGeom>
        </p:spPr>
      </p:pic>
    </p:spTree>
    <p:extLst>
      <p:ext uri="{BB962C8B-B14F-4D97-AF65-F5344CB8AC3E}">
        <p14:creationId xmlns:p14="http://schemas.microsoft.com/office/powerpoint/2010/main" val="71863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fa0f5b21c0_0_160"/>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pPr marL="0" indent="0">
              <a:buNone/>
            </a:pPr>
            <a:r>
              <a:rPr lang="en-US" altLang="zh-CN" sz="2400" dirty="0">
                <a:latin typeface="Arial" panose="020B0604020202020204" pitchFamily="34" charset="0"/>
                <a:cs typeface="Arial" panose="020B0604020202020204" pitchFamily="34" charset="0"/>
              </a:rPr>
              <a:t>Feel free to contact kaiyan3@illinois.edu for any questions! </a:t>
            </a:r>
            <a:endParaRPr lang="zh-CN" altLang="en-US" sz="24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3000"/>
              <a:buNone/>
            </a:pPr>
            <a:endParaRPr lang="en-US" sz="2600" b="1" dirty="0">
              <a:solidFill>
                <a:srgbClr val="E84B36"/>
              </a:solidFill>
              <a:latin typeface="Arial"/>
              <a:ea typeface="Arial"/>
              <a:cs typeface="Arial"/>
              <a:sym typeface="Arial"/>
            </a:endParaRPr>
          </a:p>
          <a:p>
            <a:pPr marL="0" lvl="0" indent="0" algn="l" rtl="0">
              <a:lnSpc>
                <a:spcPct val="100000"/>
              </a:lnSpc>
              <a:spcBef>
                <a:spcPts val="0"/>
              </a:spcBef>
              <a:spcAft>
                <a:spcPts val="0"/>
              </a:spcAft>
              <a:buSzPts val="2000"/>
              <a:buNone/>
            </a:pPr>
            <a:endParaRPr lang="en-US" sz="1800" dirty="0">
              <a:solidFill>
                <a:schemeClr val="dk1"/>
              </a:solidFill>
              <a:latin typeface="Arial"/>
              <a:ea typeface="Arial"/>
              <a:cs typeface="Arial"/>
              <a:sym typeface="Arial"/>
            </a:endParaRPr>
          </a:p>
        </p:txBody>
      </p:sp>
      <p:sp>
        <p:nvSpPr>
          <p:cNvPr id="640" name="Google Shape;640;gfa0f5b21c0_0_160"/>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641" name="Google Shape;641;gfa0f5b21c0_0_160"/>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Department of Computer Science</a:t>
            </a:r>
            <a:endParaRPr sz="900" b="0" i="0" u="none" strike="noStrike" cap="none">
              <a:solidFill>
                <a:schemeClr val="lt1"/>
              </a:solidFill>
              <a:latin typeface="Arial"/>
              <a:ea typeface="Arial"/>
              <a:cs typeface="Arial"/>
              <a:sym typeface="Arial"/>
            </a:endParaRPr>
          </a:p>
        </p:txBody>
      </p:sp>
      <p:sp>
        <p:nvSpPr>
          <p:cNvPr id="642" name="Google Shape;642;gfa0f5b21c0_0_160"/>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GRAINGER COLLEGE OF ENGINEERING</a:t>
            </a:r>
            <a:endParaRPr sz="900" b="0" i="0" u="none" strike="noStrike" cap="none">
              <a:solidFill>
                <a:schemeClr val="lt1"/>
              </a:solidFill>
              <a:latin typeface="Arial"/>
              <a:ea typeface="Arial"/>
              <a:cs typeface="Arial"/>
              <a:sym typeface="Arial"/>
            </a:endParaRPr>
          </a:p>
        </p:txBody>
      </p:sp>
      <p:sp>
        <p:nvSpPr>
          <p:cNvPr id="643" name="Google Shape;643;gfa0f5b21c0_0_160"/>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644" name="Google Shape;644;gfa0f5b21c0_0_160"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645" name="Google Shape;645;gfa0f5b21c0_0_160"/>
          <p:cNvSpPr txBox="1"/>
          <p:nvPr/>
        </p:nvSpPr>
        <p:spPr>
          <a:xfrm>
            <a:off x="376810" y="154173"/>
            <a:ext cx="109101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zh-CN" sz="3200">
                <a:solidFill>
                  <a:schemeClr val="lt1"/>
                </a:solidFill>
                <a:latin typeface="Arial" panose="020B0604020202020204" pitchFamily="34" charset="0"/>
                <a:cs typeface="Arial" panose="020B0604020202020204" pitchFamily="34" charset="0"/>
              </a:rPr>
              <a:t>Thank you!</a:t>
            </a:r>
            <a:endParaRPr lang="en-US" altLang="zh-CN" sz="32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6" name="矩形 5">
            <a:extLst>
              <a:ext uri="{FF2B5EF4-FFF2-40B4-BE49-F238E27FC236}">
                <a16:creationId xmlns:a16="http://schemas.microsoft.com/office/drawing/2014/main" id="{7B2AAC69-24DB-9BA8-2514-863C93A35DD7}"/>
              </a:ext>
            </a:extLst>
          </p:cNvPr>
          <p:cNvSpPr/>
          <p:nvPr/>
        </p:nvSpPr>
        <p:spPr>
          <a:xfrm>
            <a:off x="10066320" y="2859086"/>
            <a:ext cx="99483" cy="220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AFD2914E-B041-BB78-0AC1-1B07E278413C}"/>
              </a:ext>
            </a:extLst>
          </p:cNvPr>
          <p:cNvGrpSpPr/>
          <p:nvPr/>
        </p:nvGrpSpPr>
        <p:grpSpPr>
          <a:xfrm>
            <a:off x="1238593" y="2434154"/>
            <a:ext cx="3705305" cy="3059988"/>
            <a:chOff x="1238593" y="2434154"/>
            <a:chExt cx="3705305" cy="3059988"/>
          </a:xfrm>
        </p:grpSpPr>
        <p:sp>
          <p:nvSpPr>
            <p:cNvPr id="3" name="文本框 2">
              <a:extLst>
                <a:ext uri="{FF2B5EF4-FFF2-40B4-BE49-F238E27FC236}">
                  <a16:creationId xmlns:a16="http://schemas.microsoft.com/office/drawing/2014/main" id="{0F856E98-1E6E-52A0-69E3-337BC770189E}"/>
                </a:ext>
              </a:extLst>
            </p:cNvPr>
            <p:cNvSpPr txBox="1"/>
            <p:nvPr/>
          </p:nvSpPr>
          <p:spPr>
            <a:xfrm>
              <a:off x="1863790" y="2434154"/>
              <a:ext cx="2725129" cy="461665"/>
            </a:xfrm>
            <a:prstGeom prst="rect">
              <a:avLst/>
            </a:prstGeom>
            <a:noFill/>
          </p:spPr>
          <p:txBody>
            <a:bodyPr wrap="square" rtlCol="0">
              <a:spAutoFit/>
            </a:bodyPr>
            <a:lstStyle/>
            <a:p>
              <a:pPr algn="ctr"/>
              <a:r>
                <a:rPr lang="en-US" altLang="zh-CN" sz="2400">
                  <a:latin typeface="Arial" panose="020B0604020202020204" pitchFamily="34" charset="0"/>
                  <a:cs typeface="Arial" panose="020B0604020202020204" pitchFamily="34" charset="0"/>
                </a:rPr>
                <a:t>Code</a:t>
              </a:r>
              <a:r>
                <a:rPr lang="en-US" altLang="zh-CN" sz="2400"/>
                <a:t> </a:t>
              </a:r>
              <a:r>
                <a:rPr lang="en-US" altLang="zh-CN" sz="2400">
                  <a:latin typeface="Arial" panose="020B0604020202020204" pitchFamily="34" charset="0"/>
                  <a:cs typeface="Arial" panose="020B0604020202020204" pitchFamily="34" charset="0"/>
                </a:rPr>
                <a:t>repository</a:t>
              </a:r>
              <a:endParaRPr lang="zh-CN" altLang="en-US" sz="2400">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A685B5AB-959E-BBBF-58C7-F55CECF5B93C}"/>
                </a:ext>
              </a:extLst>
            </p:cNvPr>
            <p:cNvSpPr txBox="1"/>
            <p:nvPr/>
          </p:nvSpPr>
          <p:spPr>
            <a:xfrm>
              <a:off x="1238593" y="5032477"/>
              <a:ext cx="3705305" cy="461665"/>
            </a:xfrm>
            <a:prstGeom prst="rect">
              <a:avLst/>
            </a:prstGeom>
            <a:noFill/>
          </p:spPr>
          <p:txBody>
            <a:bodyPr wrap="square">
              <a:spAutoFit/>
            </a:bodyPr>
            <a:lstStyle/>
            <a:p>
              <a:pPr algn="ctr"/>
              <a:r>
                <a:rPr lang="en-US" altLang="zh-CN" sz="1200">
                  <a:latin typeface="Arial" panose="020B0604020202020204" pitchFamily="34" charset="0"/>
                  <a:cs typeface="Arial" panose="020B0604020202020204" pitchFamily="34" charset="0"/>
                </a:rPr>
                <a:t>https://github.com/KaiYan289/</a:t>
              </a:r>
            </a:p>
            <a:p>
              <a:pPr algn="ctr"/>
              <a:r>
                <a:rPr lang="en-US" altLang="zh-CN" sz="1200" err="1">
                  <a:latin typeface="Arial" panose="020B0604020202020204" pitchFamily="34" charset="0"/>
                  <a:cs typeface="Arial" panose="020B0604020202020204" pitchFamily="34" charset="0"/>
                </a:rPr>
                <a:t>RL_as_Vitamin_for_Online_Decision_Transformers</a:t>
              </a:r>
              <a:endParaRPr lang="zh-CN" altLang="en-US" sz="1200">
                <a:latin typeface="Arial" panose="020B0604020202020204" pitchFamily="34" charset="0"/>
                <a:cs typeface="Arial" panose="020B0604020202020204" pitchFamily="34" charset="0"/>
              </a:endParaRPr>
            </a:p>
          </p:txBody>
        </p:sp>
        <p:pic>
          <p:nvPicPr>
            <p:cNvPr id="8" name="图片 7" descr="QR 代码&#10;&#10;描述已自动生成">
              <a:extLst>
                <a:ext uri="{FF2B5EF4-FFF2-40B4-BE49-F238E27FC236}">
                  <a16:creationId xmlns:a16="http://schemas.microsoft.com/office/drawing/2014/main" id="{4F6CEFB6-ADCB-0D1B-35FC-A81C3A90F16C}"/>
                </a:ext>
              </a:extLst>
            </p:cNvPr>
            <p:cNvPicPr>
              <a:picLocks noChangeAspect="1"/>
            </p:cNvPicPr>
            <p:nvPr/>
          </p:nvPicPr>
          <p:blipFill>
            <a:blip r:embed="rId4"/>
            <a:stretch>
              <a:fillRect/>
            </a:stretch>
          </p:blipFill>
          <p:spPr>
            <a:xfrm>
              <a:off x="2157669" y="2901301"/>
              <a:ext cx="2016000" cy="2016000"/>
            </a:xfrm>
            <a:prstGeom prst="rect">
              <a:avLst/>
            </a:prstGeom>
          </p:spPr>
        </p:pic>
      </p:grpSp>
      <p:grpSp>
        <p:nvGrpSpPr>
          <p:cNvPr id="20" name="组合 19">
            <a:extLst>
              <a:ext uri="{FF2B5EF4-FFF2-40B4-BE49-F238E27FC236}">
                <a16:creationId xmlns:a16="http://schemas.microsoft.com/office/drawing/2014/main" id="{769E6CAE-CF6E-3925-77F9-52E130527D3F}"/>
              </a:ext>
            </a:extLst>
          </p:cNvPr>
          <p:cNvGrpSpPr/>
          <p:nvPr/>
        </p:nvGrpSpPr>
        <p:grpSpPr>
          <a:xfrm>
            <a:off x="4832392" y="2434154"/>
            <a:ext cx="2725129" cy="3029210"/>
            <a:chOff x="4605949" y="2434154"/>
            <a:chExt cx="2725129" cy="3029210"/>
          </a:xfrm>
        </p:grpSpPr>
        <p:sp>
          <p:nvSpPr>
            <p:cNvPr id="9" name="文本框 8">
              <a:extLst>
                <a:ext uri="{FF2B5EF4-FFF2-40B4-BE49-F238E27FC236}">
                  <a16:creationId xmlns:a16="http://schemas.microsoft.com/office/drawing/2014/main" id="{DE6B8212-B2C7-CDD0-32CD-76E9E35EE921}"/>
                </a:ext>
              </a:extLst>
            </p:cNvPr>
            <p:cNvSpPr txBox="1"/>
            <p:nvPr/>
          </p:nvSpPr>
          <p:spPr>
            <a:xfrm>
              <a:off x="4605949" y="2434154"/>
              <a:ext cx="2725129" cy="461665"/>
            </a:xfrm>
            <a:prstGeom prst="rect">
              <a:avLst/>
            </a:prstGeom>
            <a:noFill/>
          </p:spPr>
          <p:txBody>
            <a:bodyPr wrap="square" rtlCol="0">
              <a:spAutoFit/>
            </a:bodyPr>
            <a:lstStyle/>
            <a:p>
              <a:pPr algn="ctr"/>
              <a:r>
                <a:rPr lang="en-US" altLang="zh-CN" sz="2400">
                  <a:latin typeface="Arial" panose="020B0604020202020204" pitchFamily="34" charset="0"/>
                  <a:cs typeface="Arial" panose="020B0604020202020204" pitchFamily="34" charset="0"/>
                </a:rPr>
                <a:t>Website</a:t>
              </a:r>
              <a:endParaRPr lang="zh-CN" altLang="en-US" sz="240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EDDED8FC-C8FA-6951-32AF-FEFF5251DD02}"/>
                </a:ext>
              </a:extLst>
            </p:cNvPr>
            <p:cNvSpPr txBox="1"/>
            <p:nvPr/>
          </p:nvSpPr>
          <p:spPr>
            <a:xfrm>
              <a:off x="4786099" y="5063254"/>
              <a:ext cx="2364828" cy="400110"/>
            </a:xfrm>
            <a:prstGeom prst="rect">
              <a:avLst/>
            </a:prstGeom>
            <a:noFill/>
          </p:spPr>
          <p:txBody>
            <a:bodyPr wrap="square">
              <a:spAutoFit/>
            </a:bodyPr>
            <a:lstStyle/>
            <a:p>
              <a:pPr algn="ctr"/>
              <a:r>
                <a:rPr lang="en-US" altLang="zh-CN" sz="2000" b="0" i="0">
                  <a:solidFill>
                    <a:srgbClr val="333333"/>
                  </a:solidFill>
                  <a:effectLst/>
                  <a:latin typeface="Arial" panose="020B0604020202020204" pitchFamily="34" charset="0"/>
                  <a:cs typeface="Arial" panose="020B0604020202020204" pitchFamily="34" charset="0"/>
                </a:rPr>
                <a:t>https://t.ly/LR7pE</a:t>
              </a:r>
              <a:endParaRPr lang="zh-CN" altLang="en-US" sz="2000">
                <a:latin typeface="Arial" panose="020B0604020202020204" pitchFamily="34" charset="0"/>
                <a:cs typeface="Arial" panose="020B0604020202020204" pitchFamily="34" charset="0"/>
              </a:endParaRPr>
            </a:p>
          </p:txBody>
        </p:sp>
        <p:pic>
          <p:nvPicPr>
            <p:cNvPr id="15" name="图片 14" descr="QR 代码&#10;&#10;描述已自动生成">
              <a:extLst>
                <a:ext uri="{FF2B5EF4-FFF2-40B4-BE49-F238E27FC236}">
                  <a16:creationId xmlns:a16="http://schemas.microsoft.com/office/drawing/2014/main" id="{DDBE828C-7E29-4D17-294E-E4336ACF0E73}"/>
                </a:ext>
              </a:extLst>
            </p:cNvPr>
            <p:cNvPicPr>
              <a:picLocks noChangeAspect="1"/>
            </p:cNvPicPr>
            <p:nvPr/>
          </p:nvPicPr>
          <p:blipFill>
            <a:blip r:embed="rId5"/>
            <a:stretch>
              <a:fillRect/>
            </a:stretch>
          </p:blipFill>
          <p:spPr>
            <a:xfrm>
              <a:off x="4960513" y="2901301"/>
              <a:ext cx="2016000" cy="2016000"/>
            </a:xfrm>
            <a:prstGeom prst="rect">
              <a:avLst/>
            </a:prstGeom>
          </p:spPr>
        </p:pic>
      </p:grpSp>
      <p:grpSp>
        <p:nvGrpSpPr>
          <p:cNvPr id="19" name="组合 18">
            <a:extLst>
              <a:ext uri="{FF2B5EF4-FFF2-40B4-BE49-F238E27FC236}">
                <a16:creationId xmlns:a16="http://schemas.microsoft.com/office/drawing/2014/main" id="{0E5CE7F5-433F-16A5-F516-0D2F3F90D5CF}"/>
              </a:ext>
            </a:extLst>
          </p:cNvPr>
          <p:cNvGrpSpPr/>
          <p:nvPr/>
        </p:nvGrpSpPr>
        <p:grpSpPr>
          <a:xfrm>
            <a:off x="7446015" y="2434154"/>
            <a:ext cx="2861419" cy="3029210"/>
            <a:chOff x="7446015" y="2434154"/>
            <a:chExt cx="2861419" cy="3029210"/>
          </a:xfrm>
        </p:grpSpPr>
        <p:sp>
          <p:nvSpPr>
            <p:cNvPr id="5" name="文本框 4">
              <a:extLst>
                <a:ext uri="{FF2B5EF4-FFF2-40B4-BE49-F238E27FC236}">
                  <a16:creationId xmlns:a16="http://schemas.microsoft.com/office/drawing/2014/main" id="{51048CF6-2ACB-7733-8459-5EBE71DE31BE}"/>
                </a:ext>
              </a:extLst>
            </p:cNvPr>
            <p:cNvSpPr txBox="1"/>
            <p:nvPr/>
          </p:nvSpPr>
          <p:spPr>
            <a:xfrm>
              <a:off x="7446015" y="2434154"/>
              <a:ext cx="2861419" cy="461665"/>
            </a:xfrm>
            <a:prstGeom prst="rect">
              <a:avLst/>
            </a:prstGeom>
            <a:noFill/>
          </p:spPr>
          <p:txBody>
            <a:bodyPr wrap="square">
              <a:spAutoFit/>
            </a:bodyPr>
            <a:lstStyle/>
            <a:p>
              <a:pPr algn="ctr"/>
              <a:r>
                <a:rPr lang="en-US" altLang="zh-CN" sz="2400">
                  <a:latin typeface="Arial" panose="020B0604020202020204" pitchFamily="34" charset="0"/>
                  <a:cs typeface="Arial" panose="020B0604020202020204" pitchFamily="34" charset="0"/>
                </a:rPr>
                <a:t>PDF of our paper</a:t>
              </a:r>
              <a:endParaRPr lang="zh-CN" altLang="en-US" sz="240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EAA75E57-1E04-1256-57C9-D7A571C28842}"/>
                </a:ext>
              </a:extLst>
            </p:cNvPr>
            <p:cNvSpPr txBox="1"/>
            <p:nvPr/>
          </p:nvSpPr>
          <p:spPr>
            <a:xfrm>
              <a:off x="7748184" y="5063254"/>
              <a:ext cx="2257081" cy="400110"/>
            </a:xfrm>
            <a:prstGeom prst="rect">
              <a:avLst/>
            </a:prstGeom>
            <a:noFill/>
          </p:spPr>
          <p:txBody>
            <a:bodyPr wrap="square">
              <a:spAutoFit/>
            </a:bodyPr>
            <a:lstStyle/>
            <a:p>
              <a:pPr algn="ctr"/>
              <a:r>
                <a:rPr lang="en-US" altLang="zh-CN" sz="2000" err="1">
                  <a:latin typeface="Arial" panose="020B0604020202020204" pitchFamily="34" charset="0"/>
                  <a:cs typeface="Arial" panose="020B0604020202020204" pitchFamily="34" charset="0"/>
                </a:rPr>
                <a:t>arXiv</a:t>
              </a:r>
              <a:r>
                <a:rPr lang="en-US" altLang="zh-CN" sz="2000">
                  <a:latin typeface="Arial" panose="020B0604020202020204" pitchFamily="34" charset="0"/>
                  <a:cs typeface="Arial" panose="020B0604020202020204" pitchFamily="34" charset="0"/>
                </a:rPr>
                <a:t>: 2410.24108</a:t>
              </a:r>
              <a:endParaRPr lang="zh-CN" altLang="en-US" sz="2000">
                <a:latin typeface="Arial" panose="020B0604020202020204" pitchFamily="34" charset="0"/>
                <a:cs typeface="Arial" panose="020B0604020202020204" pitchFamily="34" charset="0"/>
              </a:endParaRPr>
            </a:p>
          </p:txBody>
        </p:sp>
        <p:pic>
          <p:nvPicPr>
            <p:cNvPr id="17" name="图片 16" descr="QR 代码&#10;&#10;描述已自动生成">
              <a:extLst>
                <a:ext uri="{FF2B5EF4-FFF2-40B4-BE49-F238E27FC236}">
                  <a16:creationId xmlns:a16="http://schemas.microsoft.com/office/drawing/2014/main" id="{0612F443-8956-45B8-273F-FBDD5FCB7BBB}"/>
                </a:ext>
              </a:extLst>
            </p:cNvPr>
            <p:cNvPicPr>
              <a:picLocks noChangeAspect="1"/>
            </p:cNvPicPr>
            <p:nvPr/>
          </p:nvPicPr>
          <p:blipFill>
            <a:blip r:embed="rId6"/>
            <a:stretch>
              <a:fillRect/>
            </a:stretch>
          </p:blipFill>
          <p:spPr>
            <a:xfrm>
              <a:off x="7868724" y="2901301"/>
              <a:ext cx="2016000" cy="2016000"/>
            </a:xfrm>
            <a:prstGeom prst="rect">
              <a:avLst/>
            </a:prstGeom>
          </p:spPr>
        </p:pic>
      </p:grpSp>
    </p:spTree>
    <p:extLst>
      <p:ext uri="{BB962C8B-B14F-4D97-AF65-F5344CB8AC3E}">
        <p14:creationId xmlns:p14="http://schemas.microsoft.com/office/powerpoint/2010/main" val="972799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564</TotalTime>
  <Words>1468</Words>
  <Application>Microsoft Office PowerPoint</Application>
  <PresentationFormat>宽屏</PresentationFormat>
  <Paragraphs>141</Paragraphs>
  <Slides>8</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vt:i4>
      </vt:variant>
    </vt:vector>
  </HeadingPairs>
  <TitlesOfParts>
    <vt:vector size="16" baseType="lpstr">
      <vt:lpstr>等线</vt:lpstr>
      <vt:lpstr>Aptos</vt:lpstr>
      <vt:lpstr>Aptos Display</vt:lpstr>
      <vt:lpstr>Arial</vt:lpstr>
      <vt:lpstr>Calibri</vt:lpstr>
      <vt:lpstr>Cambria</vt:lpstr>
      <vt:lpstr>Imprint MT Shadow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 Kai</dc:creator>
  <cp:lastModifiedBy>Yan, Kai</cp:lastModifiedBy>
  <cp:revision>16</cp:revision>
  <dcterms:created xsi:type="dcterms:W3CDTF">2024-11-01T23:09:41Z</dcterms:created>
  <dcterms:modified xsi:type="dcterms:W3CDTF">2024-11-12T01:54:17Z</dcterms:modified>
</cp:coreProperties>
</file>